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61" r:id="rId2"/>
    <p:sldId id="257" r:id="rId3"/>
    <p:sldId id="263" r:id="rId4"/>
    <p:sldId id="264" r:id="rId5"/>
    <p:sldId id="266" r:id="rId6"/>
    <p:sldId id="267" r:id="rId7"/>
    <p:sldId id="268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56" r:id="rId19"/>
    <p:sldId id="260" r:id="rId2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napToObjects="1">
      <p:cViewPr>
        <p:scale>
          <a:sx n="75" d="100"/>
          <a:sy n="75" d="100"/>
        </p:scale>
        <p:origin x="1694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DFEB91-ED9D-4CC6-A7A0-CDE386573D99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ABE1C4-2208-4CEE-B192-402C0C1FBEBA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61749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7438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9690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68032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607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9312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5665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88623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25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421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06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0405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4291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3893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6787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ABE1C4-2208-4CEE-B192-402C0C1FBEBA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792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5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06/10/2023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996654"/>
            <a:ext cx="2133600" cy="1573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412177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 dirty="0"/>
              <a:t>A complex network perspective on Drug Prediction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641533" y="5655726"/>
            <a:ext cx="8291269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1800" dirty="0">
                <a:solidFill>
                  <a:schemeClr val="bg1"/>
                </a:solidFill>
              </a:rPr>
              <a:t>Luca Muscarnera 10539305</a:t>
            </a:r>
          </a:p>
          <a:p>
            <a:r>
              <a:rPr lang="it-IT" sz="1800" dirty="0">
                <a:solidFill>
                  <a:schemeClr val="bg1"/>
                </a:solidFill>
              </a:rPr>
              <a:t>Prova integrativa COMPLESSITÁ NEI SISTEMI E NELLE RETI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33AB52-D60B-8E16-D7B4-E675308E9E28}"/>
              </a:ext>
            </a:extLst>
          </p:cNvPr>
          <p:cNvSpPr/>
          <p:nvPr/>
        </p:nvSpPr>
        <p:spPr>
          <a:xfrm>
            <a:off x="2389108" y="28056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/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D6A7994-9223-CAD5-790B-B56218A1F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8490" y="2436336"/>
                <a:ext cx="76531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12">
            <a:extLst>
              <a:ext uri="{FF2B5EF4-FFF2-40B4-BE49-F238E27FC236}">
                <a16:creationId xmlns:a16="http://schemas.microsoft.com/office/drawing/2014/main" id="{91A00479-C759-2E7A-D9F2-E3E2994B85B1}"/>
              </a:ext>
            </a:extLst>
          </p:cNvPr>
          <p:cNvSpPr/>
          <p:nvPr/>
        </p:nvSpPr>
        <p:spPr>
          <a:xfrm>
            <a:off x="5391388" y="2780268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/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9F0A9F-39C0-93C8-A77D-003250C1B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6336" y="2436336"/>
                <a:ext cx="76531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4956D6D-2E39-14CA-00DD-84CF054E3ED2}"/>
              </a:ext>
            </a:extLst>
          </p:cNvPr>
          <p:cNvSpPr/>
          <p:nvPr/>
        </p:nvSpPr>
        <p:spPr>
          <a:xfrm>
            <a:off x="5930599" y="3077881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5EF83D0-C65B-7549-03D8-E107182B72DD}"/>
              </a:ext>
            </a:extLst>
          </p:cNvPr>
          <p:cNvSpPr/>
          <p:nvPr/>
        </p:nvSpPr>
        <p:spPr>
          <a:xfrm>
            <a:off x="504428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/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259462-696D-784B-29A5-AD3C5DFEC4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5" y="1438870"/>
                <a:ext cx="765315" cy="369332"/>
              </a:xfrm>
              <a:prstGeom prst="rect">
                <a:avLst/>
              </a:prstGeom>
              <a:blipFill>
                <a:blip r:embed="rId5"/>
                <a:stretch>
                  <a:fillRect r="-412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E090F14-5B16-BD97-9B81-FE7F093C5331}"/>
              </a:ext>
            </a:extLst>
          </p:cNvPr>
          <p:cNvSpPr/>
          <p:nvPr/>
        </p:nvSpPr>
        <p:spPr>
          <a:xfrm>
            <a:off x="7294579" y="1808480"/>
            <a:ext cx="1695212" cy="1695212"/>
          </a:xfrm>
          <a:prstGeom prst="ellipse">
            <a:avLst/>
          </a:prstGeom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/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𝐶h𝑒𝑚𝑖𝑐𝑎𝑙𝑠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7F5BB94-3198-B19E-407D-3C2C2F77E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060" y="1449288"/>
                <a:ext cx="765315" cy="369332"/>
              </a:xfrm>
              <a:prstGeom prst="rect">
                <a:avLst/>
              </a:prstGeom>
              <a:blipFill>
                <a:blip r:embed="rId6"/>
                <a:stretch>
                  <a:fillRect r="-6031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DC6911AB-E6E8-0B26-4431-0F1663ED4DF0}"/>
              </a:ext>
            </a:extLst>
          </p:cNvPr>
          <p:cNvSpPr/>
          <p:nvPr/>
        </p:nvSpPr>
        <p:spPr>
          <a:xfrm>
            <a:off x="5798519" y="34233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27FE74F-5F85-7DE6-9CD5-AF139441D97B}"/>
              </a:ext>
            </a:extLst>
          </p:cNvPr>
          <p:cNvSpPr/>
          <p:nvPr/>
        </p:nvSpPr>
        <p:spPr>
          <a:xfrm>
            <a:off x="5950919" y="357572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5A12BC4-6BA3-13D0-FA78-969EC376D138}"/>
              </a:ext>
            </a:extLst>
          </p:cNvPr>
          <p:cNvSpPr/>
          <p:nvPr/>
        </p:nvSpPr>
        <p:spPr>
          <a:xfrm>
            <a:off x="7723988" y="2124322"/>
            <a:ext cx="106979" cy="106979"/>
          </a:xfrm>
          <a:prstGeom prst="ellipse">
            <a:avLst/>
          </a:prstGeom>
          <a:solidFill>
            <a:srgbClr val="0070C0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4AF320D7-1C5A-48C7-FAD5-A0FB86E907E3}"/>
              </a:ext>
            </a:extLst>
          </p:cNvPr>
          <p:cNvSpPr/>
          <p:nvPr/>
        </p:nvSpPr>
        <p:spPr>
          <a:xfrm>
            <a:off x="7974717" y="1971471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FA320CB0-1A9F-6C57-116B-EE11BE659016}"/>
              </a:ext>
            </a:extLst>
          </p:cNvPr>
          <p:cNvSpPr/>
          <p:nvPr/>
        </p:nvSpPr>
        <p:spPr>
          <a:xfrm>
            <a:off x="8236185" y="1877197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5B94616D-9403-67B8-C39F-9D836EB3B356}"/>
              </a:ext>
            </a:extLst>
          </p:cNvPr>
          <p:cNvCxnSpPr>
            <a:cxnSpLocks/>
            <a:stCxn id="23" idx="4"/>
          </p:cNvCxnSpPr>
          <p:nvPr/>
        </p:nvCxnSpPr>
        <p:spPr>
          <a:xfrm rot="5400000">
            <a:off x="6449660" y="1803553"/>
            <a:ext cx="900070" cy="1755566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BC563B3C-F4AD-D38B-F98B-571203FAB954}"/>
              </a:ext>
            </a:extLst>
          </p:cNvPr>
          <p:cNvCxnSpPr>
            <a:cxnSpLocks/>
            <a:stCxn id="24" idx="4"/>
            <a:endCxn id="21" idx="6"/>
          </p:cNvCxnSpPr>
          <p:nvPr/>
        </p:nvCxnSpPr>
        <p:spPr>
          <a:xfrm rot="5400000">
            <a:off x="6267673" y="1716276"/>
            <a:ext cx="1398361" cy="2122709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Curved 31">
            <a:extLst>
              <a:ext uri="{FF2B5EF4-FFF2-40B4-BE49-F238E27FC236}">
                <a16:creationId xmlns:a16="http://schemas.microsoft.com/office/drawing/2014/main" id="{8A1AAAEA-7251-1866-133F-DCCF541CB581}"/>
              </a:ext>
            </a:extLst>
          </p:cNvPr>
          <p:cNvCxnSpPr>
            <a:cxnSpLocks/>
            <a:stCxn id="25" idx="4"/>
            <a:endCxn id="22" idx="6"/>
          </p:cNvCxnSpPr>
          <p:nvPr/>
        </p:nvCxnSpPr>
        <p:spPr>
          <a:xfrm rot="5400000">
            <a:off x="6351270" y="1690805"/>
            <a:ext cx="1645035" cy="2231777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72ACAF94-D4C0-B67D-341E-1686885A8CB9}"/>
              </a:ext>
            </a:extLst>
          </p:cNvPr>
          <p:cNvSpPr/>
          <p:nvPr/>
        </p:nvSpPr>
        <p:spPr>
          <a:xfrm>
            <a:off x="1127760" y="2289232"/>
            <a:ext cx="106979" cy="106979"/>
          </a:xfrm>
          <a:prstGeom prst="ellips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A10C0D00-7684-4F9B-CF14-BE5435C0B1DA}"/>
              </a:ext>
            </a:extLst>
          </p:cNvPr>
          <p:cNvSpPr/>
          <p:nvPr/>
        </p:nvSpPr>
        <p:spPr>
          <a:xfrm rot="10800000">
            <a:off x="2892908" y="3629210"/>
            <a:ext cx="261829" cy="225715"/>
          </a:xfrm>
          <a:prstGeom prst="triangle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77A33F3-71BA-45EF-048B-5D2D0807F954}"/>
              </a:ext>
            </a:extLst>
          </p:cNvPr>
          <p:cNvCxnSpPr>
            <a:cxnSpLocks/>
            <a:stCxn id="37" idx="4"/>
            <a:endCxn id="38" idx="5"/>
          </p:cNvCxnSpPr>
          <p:nvPr/>
        </p:nvCxnSpPr>
        <p:spPr>
          <a:xfrm rot="16200000" flipH="1">
            <a:off x="1396879" y="2180581"/>
            <a:ext cx="1345856" cy="1777115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E6964EE-7B4D-9D39-E8ED-BAAA892AD89A}"/>
              </a:ext>
            </a:extLst>
          </p:cNvPr>
          <p:cNvCxnSpPr/>
          <p:nvPr/>
        </p:nvCxnSpPr>
        <p:spPr>
          <a:xfrm>
            <a:off x="28936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435E71D-6F46-32CA-04F9-20EB9C8D9085}"/>
              </a:ext>
            </a:extLst>
          </p:cNvPr>
          <p:cNvCxnSpPr/>
          <p:nvPr/>
        </p:nvCxnSpPr>
        <p:spPr>
          <a:xfrm>
            <a:off x="28936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A049AE-0487-6D2F-D98C-869A3DAB3537}"/>
              </a:ext>
            </a:extLst>
          </p:cNvPr>
          <p:cNvCxnSpPr/>
          <p:nvPr/>
        </p:nvCxnSpPr>
        <p:spPr>
          <a:xfrm>
            <a:off x="33551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0E41F2C-7855-DB39-16E6-9FE5696B37BC}"/>
              </a:ext>
            </a:extLst>
          </p:cNvPr>
          <p:cNvCxnSpPr/>
          <p:nvPr/>
        </p:nvCxnSpPr>
        <p:spPr>
          <a:xfrm>
            <a:off x="3355104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A7268660-2E4F-2B3C-1D9F-62A93211BEE2}"/>
              </a:ext>
            </a:extLst>
          </p:cNvPr>
          <p:cNvCxnSpPr/>
          <p:nvPr/>
        </p:nvCxnSpPr>
        <p:spPr>
          <a:xfrm>
            <a:off x="3355104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E3E1F55-013E-BD89-0559-DB21830C2B72}"/>
              </a:ext>
            </a:extLst>
          </p:cNvPr>
          <p:cNvCxnSpPr/>
          <p:nvPr/>
        </p:nvCxnSpPr>
        <p:spPr>
          <a:xfrm>
            <a:off x="3816609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93E5A70-D91C-E484-F61A-F1C4FAB86E62}"/>
              </a:ext>
            </a:extLst>
          </p:cNvPr>
          <p:cNvCxnSpPr/>
          <p:nvPr/>
        </p:nvCxnSpPr>
        <p:spPr>
          <a:xfrm>
            <a:off x="382036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1D688CF-5A71-6222-BC63-CF58D9CC7298}"/>
              </a:ext>
            </a:extLst>
          </p:cNvPr>
          <p:cNvCxnSpPr/>
          <p:nvPr/>
        </p:nvCxnSpPr>
        <p:spPr>
          <a:xfrm>
            <a:off x="382036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694EA71-A801-E4E1-6426-79DCF7315EA9}"/>
              </a:ext>
            </a:extLst>
          </p:cNvPr>
          <p:cNvCxnSpPr/>
          <p:nvPr/>
        </p:nvCxnSpPr>
        <p:spPr>
          <a:xfrm>
            <a:off x="428186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741180F-7DD9-179D-3528-BAB41F76A4D0}"/>
              </a:ext>
            </a:extLst>
          </p:cNvPr>
          <p:cNvCxnSpPr/>
          <p:nvPr/>
        </p:nvCxnSpPr>
        <p:spPr>
          <a:xfrm>
            <a:off x="428181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CCCD07E-9E25-1119-FB46-DC2EE52F2C05}"/>
              </a:ext>
            </a:extLst>
          </p:cNvPr>
          <p:cNvCxnSpPr/>
          <p:nvPr/>
        </p:nvCxnSpPr>
        <p:spPr>
          <a:xfrm>
            <a:off x="428181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3D3959BC-4578-58CF-7BC9-E43703CD7682}"/>
              </a:ext>
            </a:extLst>
          </p:cNvPr>
          <p:cNvCxnSpPr/>
          <p:nvPr/>
        </p:nvCxnSpPr>
        <p:spPr>
          <a:xfrm>
            <a:off x="474331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D034788-0604-2043-7CF5-16CC6D1ACB94}"/>
              </a:ext>
            </a:extLst>
          </p:cNvPr>
          <p:cNvCxnSpPr/>
          <p:nvPr/>
        </p:nvCxnSpPr>
        <p:spPr>
          <a:xfrm>
            <a:off x="4739002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985F0846-1F86-9EE2-C2E1-34780548A657}"/>
              </a:ext>
            </a:extLst>
          </p:cNvPr>
          <p:cNvCxnSpPr/>
          <p:nvPr/>
        </p:nvCxnSpPr>
        <p:spPr>
          <a:xfrm>
            <a:off x="4739002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4256ACB-A8C9-54ED-8241-2A7A0EE7FBFA}"/>
              </a:ext>
            </a:extLst>
          </p:cNvPr>
          <p:cNvCxnSpPr/>
          <p:nvPr/>
        </p:nvCxnSpPr>
        <p:spPr>
          <a:xfrm>
            <a:off x="5200507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441EB64-1F76-1C08-B24F-E253BD2BE548}"/>
              </a:ext>
            </a:extLst>
          </p:cNvPr>
          <p:cNvCxnSpPr/>
          <p:nvPr/>
        </p:nvCxnSpPr>
        <p:spPr>
          <a:xfrm>
            <a:off x="5200450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C51AEEE9-747F-34BC-9F63-6FE5CEC94CC9}"/>
              </a:ext>
            </a:extLst>
          </p:cNvPr>
          <p:cNvCxnSpPr/>
          <p:nvPr/>
        </p:nvCxnSpPr>
        <p:spPr>
          <a:xfrm>
            <a:off x="5200450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5FE3D8EF-959B-D4D7-42B5-13219B06D907}"/>
              </a:ext>
            </a:extLst>
          </p:cNvPr>
          <p:cNvCxnSpPr/>
          <p:nvPr/>
        </p:nvCxnSpPr>
        <p:spPr>
          <a:xfrm>
            <a:off x="5661955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FE5971-65E1-2B16-6C95-07F401FA6666}"/>
              </a:ext>
            </a:extLst>
          </p:cNvPr>
          <p:cNvCxnSpPr/>
          <p:nvPr/>
        </p:nvCxnSpPr>
        <p:spPr>
          <a:xfrm>
            <a:off x="5665708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A9DB280-AE83-5C9C-5DAF-E159A42953E5}"/>
              </a:ext>
            </a:extLst>
          </p:cNvPr>
          <p:cNvCxnSpPr/>
          <p:nvPr/>
        </p:nvCxnSpPr>
        <p:spPr>
          <a:xfrm>
            <a:off x="5665708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7C6380B4-04B8-0C41-CBE2-80897A479DBA}"/>
              </a:ext>
            </a:extLst>
          </p:cNvPr>
          <p:cNvCxnSpPr/>
          <p:nvPr/>
        </p:nvCxnSpPr>
        <p:spPr>
          <a:xfrm>
            <a:off x="6127213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45F1A364-AA77-FEB7-4DCE-60B8C8613CBE}"/>
              </a:ext>
            </a:extLst>
          </p:cNvPr>
          <p:cNvCxnSpPr/>
          <p:nvPr/>
        </p:nvCxnSpPr>
        <p:spPr>
          <a:xfrm>
            <a:off x="6127156" y="5641086"/>
            <a:ext cx="469068" cy="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FC3A8866-88AB-16F8-6983-BC1E3D9F05EC}"/>
              </a:ext>
            </a:extLst>
          </p:cNvPr>
          <p:cNvCxnSpPr/>
          <p:nvPr/>
        </p:nvCxnSpPr>
        <p:spPr>
          <a:xfrm>
            <a:off x="6127156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26090596-4BBF-7471-0D71-8FC3A586ECF1}"/>
              </a:ext>
            </a:extLst>
          </p:cNvPr>
          <p:cNvCxnSpPr/>
          <p:nvPr/>
        </p:nvCxnSpPr>
        <p:spPr>
          <a:xfrm>
            <a:off x="6588661" y="5557266"/>
            <a:ext cx="0" cy="171450"/>
          </a:xfrm>
          <a:prstGeom prst="line">
            <a:avLst/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/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2A385F21-F9D4-ACBA-5DFC-4DCEB7BC8E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241" y="5225143"/>
                <a:ext cx="469064" cy="369332"/>
              </a:xfrm>
              <a:prstGeom prst="rect">
                <a:avLst/>
              </a:prstGeom>
              <a:blipFill>
                <a:blip r:embed="rId7"/>
                <a:stretch>
                  <a:fillRect r="-1299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/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1A4EC16E-3DA2-56E2-5235-D00DB62EF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8337" y="5225143"/>
                <a:ext cx="469064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/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DC04BCE1-326A-F8AE-D8B8-A8EE9E69A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63" y="5228253"/>
                <a:ext cx="469064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CE9387A0-5401-0E10-216E-A2CE3ED76A65}"/>
              </a:ext>
            </a:extLst>
          </p:cNvPr>
          <p:cNvCxnSpPr>
            <a:stCxn id="16" idx="2"/>
            <a:endCxn id="38" idx="3"/>
          </p:cNvCxnSpPr>
          <p:nvPr/>
        </p:nvCxnSpPr>
        <p:spPr>
          <a:xfrm rot="10800000" flipV="1">
            <a:off x="3023823" y="3131370"/>
            <a:ext cx="2906777" cy="497839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64247BA2-FE64-0A7F-B4C4-5C9832EDC294}"/>
              </a:ext>
            </a:extLst>
          </p:cNvPr>
          <p:cNvCxnSpPr>
            <a:cxnSpLocks/>
            <a:stCxn id="38" idx="0"/>
          </p:cNvCxnSpPr>
          <p:nvPr/>
        </p:nvCxnSpPr>
        <p:spPr>
          <a:xfrm rot="16200000" flipH="1">
            <a:off x="3222867" y="3655880"/>
            <a:ext cx="1786161" cy="2184250"/>
          </a:xfrm>
          <a:prstGeom prst="curvedConnector2">
            <a:avLst/>
          </a:prstGeom>
          <a:ln>
            <a:solidFill>
              <a:schemeClr val="tx1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/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E66F41C-B395-FE05-6C75-5A687009EF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928" y="2774714"/>
                <a:ext cx="278440" cy="369332"/>
              </a:xfrm>
              <a:prstGeom prst="rect">
                <a:avLst/>
              </a:prstGeom>
              <a:blipFill>
                <a:blip r:embed="rId10"/>
                <a:stretch>
                  <a:fillRect r="-39130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/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2E81B265-346D-8232-62F3-2D7201B1E0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6721" y="3568355"/>
                <a:ext cx="278440" cy="391261"/>
              </a:xfrm>
              <a:prstGeom prst="rect">
                <a:avLst/>
              </a:prstGeom>
              <a:blipFill>
                <a:blip r:embed="rId11"/>
                <a:stretch>
                  <a:fillRect r="-115556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/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1B7B0207-9C39-3E46-C6DB-0A71CCD726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9633" y="5141825"/>
                <a:ext cx="278440" cy="391261"/>
              </a:xfrm>
              <a:prstGeom prst="rect">
                <a:avLst/>
              </a:prstGeom>
              <a:blipFill>
                <a:blip r:embed="rId12"/>
                <a:stretch>
                  <a:fillRect r="-188889" b="-3077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/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70F5854-CAFF-3F89-4CE7-85E8C78FFE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0967" y="2067004"/>
                <a:ext cx="278440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/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noFill/>
              <a:effectLst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E7EF0C9F-DE50-EE2B-C88A-C96B28E529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07" y="2078450"/>
                <a:ext cx="278440" cy="369332"/>
              </a:xfrm>
              <a:prstGeom prst="rect">
                <a:avLst/>
              </a:prstGeom>
              <a:blipFill>
                <a:blip r:embed="rId14"/>
                <a:stretch>
                  <a:fillRect r="-8696" b="-4918"/>
                </a:stretch>
              </a:blipFill>
              <a:effectLst/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>
            <a:extLst>
              <a:ext uri="{FF2B5EF4-FFF2-40B4-BE49-F238E27FC236}">
                <a16:creationId xmlns:a16="http://schemas.microsoft.com/office/drawing/2014/main" id="{CAFFD050-48A0-8D55-AB04-9793459911D5}"/>
              </a:ext>
            </a:extLst>
          </p:cNvPr>
          <p:cNvSpPr/>
          <p:nvPr/>
        </p:nvSpPr>
        <p:spPr>
          <a:xfrm>
            <a:off x="1869440" y="2604192"/>
            <a:ext cx="106979" cy="10697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6" name="Isosceles Triangle 85">
            <a:extLst>
              <a:ext uri="{FF2B5EF4-FFF2-40B4-BE49-F238E27FC236}">
                <a16:creationId xmlns:a16="http://schemas.microsoft.com/office/drawing/2014/main" id="{E3C440A3-EA11-A4B8-4561-728017572F6E}"/>
              </a:ext>
            </a:extLst>
          </p:cNvPr>
          <p:cNvSpPr/>
          <p:nvPr/>
        </p:nvSpPr>
        <p:spPr>
          <a:xfrm rot="10800000">
            <a:off x="2773093" y="3153324"/>
            <a:ext cx="261829" cy="225715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7" name="Connector: Curved 86">
            <a:extLst>
              <a:ext uri="{FF2B5EF4-FFF2-40B4-BE49-F238E27FC236}">
                <a16:creationId xmlns:a16="http://schemas.microsoft.com/office/drawing/2014/main" id="{A7C32293-33A9-A043-7FB4-0E32C7D432EF}"/>
              </a:ext>
            </a:extLst>
          </p:cNvPr>
          <p:cNvCxnSpPr>
            <a:cxnSpLocks/>
            <a:stCxn id="85" idx="4"/>
            <a:endCxn id="86" idx="5"/>
          </p:cNvCxnSpPr>
          <p:nvPr/>
        </p:nvCxnSpPr>
        <p:spPr>
          <a:xfrm rot="16200000" flipH="1">
            <a:off x="2103235" y="2530866"/>
            <a:ext cx="555010" cy="915620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A24850A7-C7A4-FB68-A4AA-792672FB0A7F}"/>
              </a:ext>
            </a:extLst>
          </p:cNvPr>
          <p:cNvSpPr/>
          <p:nvPr/>
        </p:nvSpPr>
        <p:spPr>
          <a:xfrm>
            <a:off x="5153259" y="5587509"/>
            <a:ext cx="106979" cy="106979"/>
          </a:xfrm>
          <a:prstGeom prst="ellips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5B765AA-453F-94D4-A432-0F86DA8DCA9D}"/>
              </a:ext>
            </a:extLst>
          </p:cNvPr>
          <p:cNvSpPr txBox="1"/>
          <p:nvPr/>
        </p:nvSpPr>
        <p:spPr>
          <a:xfrm>
            <a:off x="365761" y="468114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dirty="0"/>
              <a:t>-1 denotes </a:t>
            </a:r>
            <a:r>
              <a:rPr lang="it-IT" b="1" dirty="0"/>
              <a:t>certain </a:t>
            </a:r>
            <a:r>
              <a:rPr lang="it-IT" dirty="0"/>
              <a:t>incompatibility between Y and X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209E6EC1-65E9-4367-7CDE-CA3E83108DD5}"/>
              </a:ext>
            </a:extLst>
          </p:cNvPr>
          <p:cNvSpPr txBox="1"/>
          <p:nvPr/>
        </p:nvSpPr>
        <p:spPr>
          <a:xfrm>
            <a:off x="7132988" y="4725170"/>
            <a:ext cx="1884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+1 denotes </a:t>
            </a:r>
            <a:r>
              <a:rPr lang="it-IT" b="1" dirty="0"/>
              <a:t>certain </a:t>
            </a:r>
            <a:r>
              <a:rPr lang="it-IT" dirty="0"/>
              <a:t>interaction between Y and X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1FD66548-FC0B-4266-4FFF-926FD9DB55AA}"/>
              </a:ext>
            </a:extLst>
          </p:cNvPr>
          <p:cNvSpPr txBox="1"/>
          <p:nvPr/>
        </p:nvSpPr>
        <p:spPr>
          <a:xfrm>
            <a:off x="2903223" y="5775470"/>
            <a:ext cx="4675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0 denotes </a:t>
            </a:r>
            <a:r>
              <a:rPr lang="it-IT" b="1" dirty="0"/>
              <a:t>complete </a:t>
            </a:r>
            <a:r>
              <a:rPr lang="it-IT" dirty="0"/>
              <a:t>lack of information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A89AFBC0-0A27-D72E-2AB2-9F432F5C07BE}"/>
              </a:ext>
            </a:extLst>
          </p:cNvPr>
          <p:cNvSpPr txBox="1"/>
          <p:nvPr/>
        </p:nvSpPr>
        <p:spPr>
          <a:xfrm rot="3667292">
            <a:off x="607815" y="3029818"/>
            <a:ext cx="15962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equipped with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7B8C20C-BBDC-0239-B67A-FB8193295AC9}"/>
              </a:ext>
            </a:extLst>
          </p:cNvPr>
          <p:cNvSpPr txBox="1"/>
          <p:nvPr/>
        </p:nvSpPr>
        <p:spPr>
          <a:xfrm rot="18690843">
            <a:off x="7475538" y="2444669"/>
            <a:ext cx="15962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characterized </a:t>
            </a:r>
          </a:p>
          <a:p>
            <a:r>
              <a:rPr lang="it-IT" sz="1100" i="1" dirty="0"/>
              <a:t>by</a:t>
            </a:r>
          </a:p>
        </p:txBody>
      </p:sp>
    </p:spTree>
    <p:extLst>
      <p:ext uri="{BB962C8B-B14F-4D97-AF65-F5344CB8AC3E}">
        <p14:creationId xmlns:p14="http://schemas.microsoft.com/office/powerpoint/2010/main" val="946055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Beyond abstraction: retrieving the structure of the 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Assumption : </a:t>
            </a:r>
            <a:r>
              <a:rPr lang="it-IT" dirty="0"/>
              <a:t>the choice of «who reads» and «who gets read» is </a:t>
            </a:r>
            <a:r>
              <a:rPr lang="it-IT" b="1" dirty="0"/>
              <a:t>totally arbitrary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/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3DE045C-A753-80AC-31CC-4120A49CB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5023" y="2977246"/>
                <a:ext cx="26212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/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sub>
                      </m:sSub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8D5C3A7-ECA5-0F25-C721-BA365331F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9145" y="2977245"/>
                <a:ext cx="2621280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629A7718-1D41-E3A7-D343-191622F26A93}"/>
              </a:ext>
            </a:extLst>
          </p:cNvPr>
          <p:cNvSpPr txBox="1"/>
          <p:nvPr/>
        </p:nvSpPr>
        <p:spPr>
          <a:xfrm>
            <a:off x="1611629" y="2163662"/>
            <a:ext cx="5920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could produce an </a:t>
            </a:r>
            <a:r>
              <a:rPr lang="it-IT" b="1" dirty="0"/>
              <a:t>equivalent </a:t>
            </a:r>
            <a:r>
              <a:rPr lang="it-IT" dirty="0"/>
              <a:t>model «inverting» the roles</a:t>
            </a:r>
          </a:p>
        </p:txBody>
      </p:sp>
      <p:cxnSp>
        <p:nvCxnSpPr>
          <p:cNvPr id="12" name="Connector: Curved 11">
            <a:extLst>
              <a:ext uri="{FF2B5EF4-FFF2-40B4-BE49-F238E27FC236}">
                <a16:creationId xmlns:a16="http://schemas.microsoft.com/office/drawing/2014/main" id="{C51375D6-F5CC-04FD-9A80-29622EAD3824}"/>
              </a:ext>
            </a:extLst>
          </p:cNvPr>
          <p:cNvCxnSpPr>
            <a:stCxn id="4" idx="0"/>
            <a:endCxn id="5" idx="0"/>
          </p:cNvCxnSpPr>
          <p:nvPr/>
        </p:nvCxnSpPr>
        <p:spPr>
          <a:xfrm rot="5400000" flipH="1" flipV="1">
            <a:off x="4617724" y="173518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320EEBEB-434F-91B7-838E-2A7456F8C962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4617724" y="2381515"/>
            <a:ext cx="1" cy="2484122"/>
          </a:xfrm>
          <a:prstGeom prst="curved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9114D9-E9C9-246F-9DB8-8CBE5530D372}"/>
              </a:ext>
            </a:extLst>
          </p:cNvPr>
          <p:cNvSpPr txBox="1"/>
          <p:nvPr/>
        </p:nvSpPr>
        <p:spPr>
          <a:xfrm>
            <a:off x="167640" y="3979724"/>
            <a:ext cx="8855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Hence </a:t>
            </a:r>
            <a:r>
              <a:rPr lang="it-IT" b="1" dirty="0"/>
              <a:t>we can infer these «characteristics» of the involved spaces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/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m:rPr>
                          <m:lit/>
                        </m:rPr>
                        <a:rPr lang="it-IT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7EC0831-A06E-3EFE-4878-549FF9845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487674"/>
                <a:ext cx="2621280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/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sz="3600" b="0" i="1" smtClean="0">
                          <a:latin typeface="Cambria Math" panose="02040503050406030204" pitchFamily="18" charset="0"/>
                        </a:rPr>
                        <m:t>∼</m:t>
                      </m:r>
                      <m:sSub>
                        <m:sSubPr>
                          <m:ctrlPr>
                            <a:rPr lang="it-IT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sz="3600" b="0" i="1" smtClean="0">
                              <a:latin typeface="Cambria Math" panose="02040503050406030204" pitchFamily="18" charset="0"/>
                            </a:rPr>
                            <m:t>𝒲</m:t>
                          </m:r>
                        </m:sub>
                      </m:sSub>
                    </m:oMath>
                  </m:oMathPara>
                </a14:m>
                <a:endParaRPr lang="it-IT" sz="3600" b="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454FC3A-EF5E-D3FB-2A6C-B78C785A9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5126357"/>
                <a:ext cx="262128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>
            <a:extLst>
              <a:ext uri="{FF2B5EF4-FFF2-40B4-BE49-F238E27FC236}">
                <a16:creationId xmlns:a16="http://schemas.microsoft.com/office/drawing/2014/main" id="{59EDDD4C-182C-854B-F912-AD88475575AB}"/>
              </a:ext>
            </a:extLst>
          </p:cNvPr>
          <p:cNvSpPr/>
          <p:nvPr/>
        </p:nvSpPr>
        <p:spPr>
          <a:xfrm>
            <a:off x="2201563" y="4564439"/>
            <a:ext cx="274942" cy="1174192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8E107F7-6E89-9115-DC10-4FD9B2890477}"/>
              </a:ext>
            </a:extLst>
          </p:cNvPr>
          <p:cNvSpPr txBox="1"/>
          <p:nvPr/>
        </p:nvSpPr>
        <p:spPr>
          <a:xfrm>
            <a:off x="2476505" y="4915737"/>
            <a:ext cx="20152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i="1" dirty="0"/>
              <a:t>they carry the same information!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/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𝒱</m:t>
                    </m:r>
                  </m:oMath>
                </a14:m>
                <a:r>
                  <a:rPr lang="it-IT" sz="3600" b="0" dirty="0"/>
                  <a:t> is «dual» to </a:t>
                </a:r>
                <a14:m>
                  <m:oMath xmlns:m="http://schemas.openxmlformats.org/officeDocument/2006/math"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𝒲</m:t>
                    </m:r>
                    <m:r>
                      <a:rPr lang="it-IT" sz="3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it-IT" sz="3600" b="0" dirty="0"/>
              </a:p>
            </p:txBody>
          </p:sp>
        </mc:Choice>
        <mc:Fallback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9A04DFC4-A9A6-AF2B-5351-CD2B339A1D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086" y="4710957"/>
                <a:ext cx="3936435" cy="646331"/>
              </a:xfrm>
              <a:prstGeom prst="rect">
                <a:avLst/>
              </a:prstGeom>
              <a:blipFill>
                <a:blip r:embed="rId7"/>
                <a:stretch>
                  <a:fillRect t="-15094" b="-3490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ight Brace 73">
            <a:extLst>
              <a:ext uri="{FF2B5EF4-FFF2-40B4-BE49-F238E27FC236}">
                <a16:creationId xmlns:a16="http://schemas.microsoft.com/office/drawing/2014/main" id="{A728D332-197E-8DC9-8B8E-3CD2F049424A}"/>
              </a:ext>
            </a:extLst>
          </p:cNvPr>
          <p:cNvSpPr/>
          <p:nvPr/>
        </p:nvSpPr>
        <p:spPr>
          <a:xfrm rot="5400000">
            <a:off x="6501705" y="3802119"/>
            <a:ext cx="274941" cy="3236830"/>
          </a:xfrm>
          <a:prstGeom prst="rightBrace">
            <a:avLst>
              <a:gd name="adj1" fmla="val 3351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050EF823-3CD6-9716-E3B5-979C31BE4CE4}"/>
              </a:ext>
            </a:extLst>
          </p:cNvPr>
          <p:cNvSpPr txBox="1"/>
          <p:nvPr/>
        </p:nvSpPr>
        <p:spPr>
          <a:xfrm>
            <a:off x="3864458" y="5497097"/>
            <a:ext cx="5054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The morphism that «interchanges» the models</a:t>
            </a:r>
          </a:p>
          <a:p>
            <a:pPr algn="ctr"/>
            <a:r>
              <a:rPr lang="it-IT" i="1" dirty="0"/>
              <a:t>also inverts «roles»</a:t>
            </a:r>
          </a:p>
        </p:txBody>
      </p:sp>
    </p:spTree>
    <p:extLst>
      <p:ext uri="{BB962C8B-B14F-4D97-AF65-F5344CB8AC3E}">
        <p14:creationId xmlns:p14="http://schemas.microsoft.com/office/powerpoint/2010/main" val="2933668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3A9A12E0-A46B-1619-7E36-0211E1AFD3D3}"/>
              </a:ext>
            </a:extLst>
          </p:cNvPr>
          <p:cNvSpPr/>
          <p:nvPr/>
        </p:nvSpPr>
        <p:spPr>
          <a:xfrm>
            <a:off x="1143780" y="2164006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almost numerical version of the framework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2C6CA2-1FFE-7819-C795-99CF9EC25ABC}"/>
              </a:ext>
            </a:extLst>
          </p:cNvPr>
          <p:cNvSpPr txBox="1"/>
          <p:nvPr/>
        </p:nvSpPr>
        <p:spPr>
          <a:xfrm>
            <a:off x="99060" y="1453634"/>
            <a:ext cx="9189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Exploting </a:t>
            </a:r>
            <a:r>
              <a:rPr lang="it-IT" dirty="0"/>
              <a:t>the assumptions made previously, we can formulate the following model</a:t>
            </a:r>
            <a:endParaRPr lang="it-IT" b="1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E0D5EF-59B6-056D-DB0C-809DC0667E22}"/>
              </a:ext>
            </a:extLst>
          </p:cNvPr>
          <p:cNvSpPr/>
          <p:nvPr/>
        </p:nvSpPr>
        <p:spPr>
          <a:xfrm>
            <a:off x="1347494" y="2689768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/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123C20F-31CE-076A-3C20-24962A7C5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9456" y="2362949"/>
                <a:ext cx="11369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/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D4F76B6-53E6-7484-15A4-E53BFB87FE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4067" y="1839877"/>
                <a:ext cx="9845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CBEED480-AFAD-3A83-E335-33EEB9C9C76F}"/>
              </a:ext>
            </a:extLst>
          </p:cNvPr>
          <p:cNvSpPr/>
          <p:nvPr/>
        </p:nvSpPr>
        <p:spPr>
          <a:xfrm>
            <a:off x="5284239" y="2162132"/>
            <a:ext cx="2775078" cy="20553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C3CC17-93CF-06DC-2159-F6D6DCE791E5}"/>
              </a:ext>
            </a:extLst>
          </p:cNvPr>
          <p:cNvSpPr/>
          <p:nvPr/>
        </p:nvSpPr>
        <p:spPr>
          <a:xfrm>
            <a:off x="6386175" y="2705126"/>
            <a:ext cx="1410331" cy="143440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/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220C6B4-80B2-113D-6F8C-8E0F04A16F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137" y="2322321"/>
                <a:ext cx="113690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/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sz="1800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E8CA1DA4-64EB-9A7B-3F4F-85708EAC6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26" y="1839877"/>
                <a:ext cx="984586" cy="37965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Oval 45">
            <a:extLst>
              <a:ext uri="{FF2B5EF4-FFF2-40B4-BE49-F238E27FC236}">
                <a16:creationId xmlns:a16="http://schemas.microsoft.com/office/drawing/2014/main" id="{51A2526A-9228-6BF3-A46D-E22E6716772A}"/>
              </a:ext>
            </a:extLst>
          </p:cNvPr>
          <p:cNvSpPr/>
          <p:nvPr/>
        </p:nvSpPr>
        <p:spPr>
          <a:xfrm>
            <a:off x="5757925" y="4450080"/>
            <a:ext cx="1628395" cy="155488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/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𝒱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087A535-03B3-2890-E88E-7B921BACC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2413" y="4548751"/>
                <a:ext cx="1136904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C7D8A3B0-90DD-8EF7-5EBA-6CAD46A12594}"/>
              </a:ext>
            </a:extLst>
          </p:cNvPr>
          <p:cNvCxnSpPr>
            <a:cxnSpLocks/>
            <a:stCxn id="56" idx="2"/>
            <a:endCxn id="59" idx="6"/>
          </p:cNvCxnSpPr>
          <p:nvPr/>
        </p:nvCxnSpPr>
        <p:spPr>
          <a:xfrm flipH="1">
            <a:off x="6851775" y="3474114"/>
            <a:ext cx="359849" cy="1449358"/>
          </a:xfrm>
          <a:prstGeom prst="curvedConnector5">
            <a:avLst>
              <a:gd name="adj1" fmla="val -63527"/>
              <a:gd name="adj2" fmla="val 50000"/>
              <a:gd name="adj3" fmla="val 163527"/>
            </a:avLst>
          </a:prstGeom>
          <a:ln w="38100">
            <a:prstDash val="sysDot"/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BC523884-F30B-637F-8E5D-DD4D28F1C8D8}"/>
              </a:ext>
            </a:extLst>
          </p:cNvPr>
          <p:cNvSpPr/>
          <p:nvPr/>
        </p:nvSpPr>
        <p:spPr>
          <a:xfrm flipH="1">
            <a:off x="1979025" y="333196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/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it-IT" sz="1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it-IT" sz="12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37AA13A-463F-76D2-E752-D50C5C5BF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5227" y="2981995"/>
                <a:ext cx="659453" cy="77271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/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it-IT" sz="1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sz="1200" b="0" i="1" smtClean="0">
                            <a:latin typeface="Cambria Math" panose="02040503050406030204" pitchFamily="18" charset="0"/>
                          </a:rPr>
                          <m:t> …  </m:t>
                        </m:r>
                        <m:sSub>
                          <m:sSubPr>
                            <m:ctrlP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it-IT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sz="1200" dirty="0"/>
                  <a:t>  </a:t>
                </a:r>
              </a:p>
            </p:txBody>
          </p:sp>
        </mc:Choice>
        <mc:Fallback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252C28-0891-F769-3470-F74C1FCB46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120" y="3125636"/>
                <a:ext cx="1010921" cy="2769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E4A99FC0-AE4D-EEE8-BCE8-D673FBC5C086}"/>
              </a:ext>
            </a:extLst>
          </p:cNvPr>
          <p:cNvSpPr/>
          <p:nvPr/>
        </p:nvSpPr>
        <p:spPr>
          <a:xfrm flipH="1">
            <a:off x="7165905" y="3451254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F32719E5-8642-B2BA-254F-7AAC3C906E9C}"/>
              </a:ext>
            </a:extLst>
          </p:cNvPr>
          <p:cNvSpPr/>
          <p:nvPr/>
        </p:nvSpPr>
        <p:spPr>
          <a:xfrm flipH="1">
            <a:off x="6851775" y="4900612"/>
            <a:ext cx="45719" cy="45719"/>
          </a:xfrm>
          <a:prstGeom prst="ellipse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/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it-IT" sz="12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 …  </m:t>
                                  </m:r>
                                  <m:sSub>
                                    <m:sSub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it-IT" sz="1200" b="0" i="1" smtClean="0">
                                  <a:latin typeface="Cambria Math" panose="02040503050406030204" pitchFamily="18" charset="0"/>
                                </a:rPr>
                                <m:t> ⋅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DA5E1CFA-8C86-C33B-E9C8-FACF48A124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7924" y="4994951"/>
                <a:ext cx="1760475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/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𝒲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𝒱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⊂</m:t>
                      </m:r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×1</m:t>
                          </m:r>
                        </m:sup>
                      </m:sSup>
                    </m:oMath>
                  </m:oMathPara>
                </a14:m>
                <a:endParaRPr lang="it-IT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ℱ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it-IT" b="0" i="0" smtClean="0">
                                  <a:latin typeface="Cambria Math" panose="02040503050406030204" pitchFamily="18" charset="0"/>
                                </a:rPr>
                                <m:t>tanh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m:rPr>
                                      <m:nor/>
                                    </m:rPr>
                                    <a:rPr lang="it-IT" b="1" i="0" smtClean="0">
                                      <a:latin typeface="Cambria Math" panose="02040503050406030204" pitchFamily="18" charset="0"/>
                                    </a:rPr>
                                    <m:t>v</m:t>
                                  </m:r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</m:e>
                              </m:d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m:rPr>
                                  <m:nor/>
                                </m:rPr>
                                <a:rPr lang="it-IT" b="1" i="0" smtClean="0"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a:rPr lang="it-IT" b="1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𝒱</m:t>
                              </m:r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EE346D96-F0C8-98A5-4A4E-643BBF4C42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80" y="4649936"/>
                <a:ext cx="3891280" cy="92333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72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/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Assuming then </a:t>
                </a:r>
                <a:r>
                  <a:rPr lang="it-IT" dirty="0"/>
                  <a:t>that the biadjacency matrix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can be interpreted as a </a:t>
                </a:r>
                <a:r>
                  <a:rPr lang="it-IT" b="1" dirty="0"/>
                  <a:t>matrix of probabilities</a:t>
                </a:r>
                <a:br>
                  <a:rPr lang="it-IT" b="1" dirty="0"/>
                </a:br>
                <a:r>
                  <a:rPr lang="it-IT" b="1" dirty="0"/>
                  <a:t>After defining </a:t>
                </a:r>
                <a:r>
                  <a:rPr lang="it-IT" dirty="0"/>
                  <a:t>a TRAINING SET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𝛺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(subset of «trusted» links)</a:t>
                </a:r>
                <a:br>
                  <a:rPr lang="it-IT" b="1" dirty="0"/>
                </a:br>
                <a:r>
                  <a:rPr lang="it-IT" dirty="0"/>
                  <a:t>We can produce the matrix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it-IT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it-IT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it-IT" b="0" i="0" smtClean="0">
                                <a:latin typeface="Cambria Math" panose="02040503050406030204" pitchFamily="18" charset="0"/>
                              </a:rPr>
                              <m:t>Ω</m:t>
                            </m:r>
                          </m:sub>
                        </m:sSub>
                      </m:e>
                    </m:ac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defined as </a:t>
                </a:r>
                <a:br>
                  <a:rPr lang="it-IT" dirty="0"/>
                </a:br>
                <a:br>
                  <a:rPr lang="it-IT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it-IT" sz="2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sz="2000" b="0" i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sub>
                          </m:sSub>
                        </m:e>
                      </m:acc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𝑠𝑢𝑐h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𝑡h𝑎𝑡</m:t>
                      </m:r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it-IT" sz="2000" b="0" i="0" dirty="0" smtClean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sub>
                              </m:sSub>
                            </m:e>
                          </m:acc>
                        </m:e>
                        <m:sub>
                          <m: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sz="20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it-IT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−1         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d>
                                <m:dPr>
                                  <m:ctrlP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sz="2000" b="0" i="1" dirty="0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sz="2000" b="0" i="0" dirty="0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e>
                            <m:e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0                          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  <m:r>
                                <a:rPr lang="it-IT" sz="2000" b="0" i="1" dirty="0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2C6CA2-1FFE-7819-C795-99CF9EC25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" y="1453634"/>
                <a:ext cx="9189720" cy="1895199"/>
              </a:xfrm>
              <a:prstGeom prst="rect">
                <a:avLst/>
              </a:prstGeom>
              <a:blipFill>
                <a:blip r:embed="rId3"/>
                <a:stretch>
                  <a:fillRect l="-531" t="-16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15B5E2F8-0E78-4500-76BB-BCA962137158}"/>
              </a:ext>
            </a:extLst>
          </p:cNvPr>
          <p:cNvSpPr txBox="1"/>
          <p:nvPr/>
        </p:nvSpPr>
        <p:spPr>
          <a:xfrm>
            <a:off x="167640" y="3509948"/>
            <a:ext cx="861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Leading to a «naive» version of the optimization problem to retrieve the information packets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987" y="4317394"/>
                <a:ext cx="4729745" cy="155042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E672C1B7-C302-632E-002E-7D6EA2832757}"/>
              </a:ext>
            </a:extLst>
          </p:cNvPr>
          <p:cNvSpPr/>
          <p:nvPr/>
        </p:nvSpPr>
        <p:spPr>
          <a:xfrm rot="16200000">
            <a:off x="5888586" y="5394806"/>
            <a:ext cx="151183" cy="483110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2E9C049-D943-789D-DE52-31FB20971A28}"/>
              </a:ext>
            </a:extLst>
          </p:cNvPr>
          <p:cNvSpPr/>
          <p:nvPr/>
        </p:nvSpPr>
        <p:spPr>
          <a:xfrm rot="16200000">
            <a:off x="3932529" y="4950559"/>
            <a:ext cx="151183" cy="1371601"/>
          </a:xfrm>
          <a:prstGeom prst="leftBrace">
            <a:avLst>
              <a:gd name="adj1" fmla="val 40941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/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A70878B-8973-6DC0-C3C5-D5E3EA9A0B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4664" y="5686967"/>
                <a:ext cx="792480" cy="405432"/>
              </a:xfrm>
              <a:prstGeom prst="rect">
                <a:avLst/>
              </a:prstGeom>
              <a:blipFill>
                <a:blip r:embed="rId5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E5C45A4-C527-1571-E86C-736CA9E717E4}"/>
              </a:ext>
            </a:extLst>
          </p:cNvPr>
          <p:cNvSpPr txBox="1"/>
          <p:nvPr/>
        </p:nvSpPr>
        <p:spPr>
          <a:xfrm>
            <a:off x="5394960" y="5711953"/>
            <a:ext cx="30723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i="1" dirty="0"/>
              <a:t>Zero contribution of complete uncertain entries</a:t>
            </a:r>
          </a:p>
        </p:txBody>
      </p:sp>
    </p:spTree>
    <p:extLst>
      <p:ext uri="{BB962C8B-B14F-4D97-AF65-F5344CB8AC3E}">
        <p14:creationId xmlns:p14="http://schemas.microsoft.com/office/powerpoint/2010/main" val="2659333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optimization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Sup>
                                                <m:sSubSup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𝒗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  <m:sup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𝑻</m:t>
                                                  </m:r>
                                                </m:sup>
                                              </m:sSubSup>
                                              <m:sSub>
                                                <m:sSubPr>
                                                  <m:ctrlP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𝒘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it-IT" sz="2000" b="1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𝒋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  <a:p>
                <a:pPr algn="ctr"/>
                <a:r>
                  <a:rPr lang="it-IT" sz="2000" dirty="0"/>
                  <a:t>+</a:t>
                </a:r>
                <a:br>
                  <a:rPr lang="it-IT" sz="2000" i="1" dirty="0"/>
                </a:br>
                <a:r>
                  <a:rPr lang="it-IT" sz="2000" i="1" dirty="0"/>
                  <a:t>Stability to perturbations in information packets</a:t>
                </a:r>
                <a:br>
                  <a:rPr lang="it-IT" sz="2000" i="1" dirty="0"/>
                </a:br>
                <a:r>
                  <a:rPr lang="it-IT" sz="2000" dirty="0"/>
                  <a:t>+</a:t>
                </a:r>
                <a:br>
                  <a:rPr lang="it-IT" sz="2000" dirty="0"/>
                </a:br>
                <a:r>
                  <a:rPr lang="it-IT" sz="2000" i="1" dirty="0"/>
                  <a:t>The minimum is a «good minimum»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883468"/>
                <a:ext cx="5958840" cy="2781531"/>
              </a:xfrm>
              <a:prstGeom prst="rect">
                <a:avLst/>
              </a:prstGeom>
              <a:blipFill>
                <a:blip r:embed="rId3"/>
                <a:stretch>
                  <a:fillRect b="-307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B9A339A-F477-03E2-E159-4DF5935263F3}"/>
              </a:ext>
            </a:extLst>
          </p:cNvPr>
          <p:cNvSpPr txBox="1"/>
          <p:nvPr/>
        </p:nvSpPr>
        <p:spPr>
          <a:xfrm>
            <a:off x="53340" y="5120640"/>
            <a:ext cx="8983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Problem: </a:t>
            </a:r>
            <a:r>
              <a:rPr lang="it-IT" dirty="0">
                <a:solidFill>
                  <a:srgbClr val="FF0000"/>
                </a:solidFill>
              </a:rPr>
              <a:t>the optimization task is </a:t>
            </a:r>
            <a:r>
              <a:rPr lang="it-IT" b="1" dirty="0">
                <a:solidFill>
                  <a:srgbClr val="FF0000"/>
                </a:solidFill>
              </a:rPr>
              <a:t>not convex </a:t>
            </a:r>
            <a:r>
              <a:rPr lang="it-IT" dirty="0">
                <a:solidFill>
                  <a:srgbClr val="FF0000"/>
                </a:solidFill>
              </a:rPr>
              <a:t>and moreover </a:t>
            </a:r>
            <a:r>
              <a:rPr lang="it-IT" b="1" dirty="0">
                <a:solidFill>
                  <a:srgbClr val="FF0000"/>
                </a:solidFill>
              </a:rPr>
              <a:t>could be sensitive to initial guess on the matrices</a:t>
            </a:r>
          </a:p>
          <a:p>
            <a:r>
              <a:rPr lang="it-IT" dirty="0">
                <a:solidFill>
                  <a:srgbClr val="FF0000"/>
                </a:solidFill>
              </a:rPr>
              <a:t>We want the problem </a:t>
            </a:r>
            <a:r>
              <a:rPr lang="it-IT" b="1" dirty="0">
                <a:solidFill>
                  <a:srgbClr val="FF0000"/>
                </a:solidFill>
              </a:rPr>
              <a:t>to be well posed </a:t>
            </a:r>
            <a:r>
              <a:rPr lang="it-IT" dirty="0">
                <a:solidFill>
                  <a:srgbClr val="FF0000"/>
                </a:solidFill>
              </a:rPr>
              <a:t>and </a:t>
            </a:r>
            <a:r>
              <a:rPr lang="it-IT" b="1" dirty="0">
                <a:solidFill>
                  <a:srgbClr val="FF0000"/>
                </a:solidFill>
              </a:rPr>
              <a:t>resilient to initial conditions. </a:t>
            </a:r>
            <a:endParaRPr lang="it-IT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A less naive version of the optimization problem could read as...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153644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/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Given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  <m:oMath xmlns:m="http://schemas.openxmlformats.org/officeDocument/2006/math">
                      <m:r>
                        <m:rPr>
                          <m:nor/>
                        </m:rPr>
                        <a:rPr lang="it-IT" sz="2000" b="0" i="0" smtClean="0">
                          <a:latin typeface="Cambria Math" panose="02040503050406030204" pitchFamily="18" charset="0"/>
                        </a:rPr>
                        <m:t>Find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𝑑𝑖𝑠𝑒𝑎𝑠𝑒𝑠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it-IT" sz="20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𝑐h𝑒𝑚𝑖𝑐𝑎𝑙𝑠</m:t>
                              </m:r>
                            </m:sub>
                          </m:sSub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br>
                  <a:rPr lang="it-IT" sz="2000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such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that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sz="2000" b="0" i="0" smtClean="0">
                        <a:latin typeface="Cambria Math" panose="02040503050406030204" pitchFamily="18" charset="0"/>
                      </a:rPr>
                      <m:t>minimizes</m:t>
                    </m:r>
                  </m:oMath>
                </a14:m>
                <a:r>
                  <a:rPr lang="it-IT" sz="2000" dirty="0"/>
                  <a:t> </a:t>
                </a:r>
                <a:br>
                  <a:rPr lang="it-IT" sz="200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func>
                                        <m:funcPr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it-IT" sz="2000" b="0" i="0" smtClean="0">
                                              <a:latin typeface="Cambria Math" panose="02040503050406030204" pitchFamily="18" charset="0"/>
                                            </a:rPr>
                                            <m:t>tanh</m:t>
                                          </m:r>
                                        </m:fName>
                                        <m:e>
                                          <m:sSub>
                                            <m:sSubPr>
                                              <m:ctrlP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ctrlP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𝜖</m:t>
                                                  </m:r>
                                                  <m:r>
                                                    <a:rPr lang="it-IT" sz="2000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𝑉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𝑊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it-IT" sz="2000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𝑇</m:t>
                                                      </m:r>
                                                    </m:sup>
                                                  </m:sSup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it-IT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𝑖𝑗</m:t>
                                              </m:r>
                                            </m:sub>
                                          </m:sSub>
                                        </m:e>
                                      </m:func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̃"/>
                                          <m:ctrlP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𝐵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it-IT" sz="2000" b="0" i="1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it-I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begChr m:val="|"/>
                          <m:endChr m:val="|"/>
                          <m:ctrlPr>
                            <a:rPr lang="it-IT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̃"/>
                                  <m:ctrlP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it-IT" sz="2000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</m:acc>
                            </m:e>
                            <m:sub>
                              <m:r>
                                <a:rPr lang="it-IT" sz="2000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3E085D-2B00-C95B-0B53-C753D70FF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9220" y="1761548"/>
                <a:ext cx="5958840" cy="18582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/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dirty="0"/>
                  <a:t>Let us define </a:t>
                </a:r>
                <a:r>
                  <a:rPr lang="it-IT" b="1" dirty="0"/>
                  <a:t>a family of optimization problems, indexed by a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233FC09-65FE-CD2D-C548-FD83AC1B3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39" y="1368028"/>
                <a:ext cx="8983979" cy="369332"/>
              </a:xfrm>
              <a:prstGeom prst="rect">
                <a:avLst/>
              </a:prstGeom>
              <a:blipFill>
                <a:blip r:embed="rId4"/>
                <a:stretch>
                  <a:fillRect l="-543" t="-8197" b="-245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ECA895C-F6AB-0BF8-433E-ED906C790040}"/>
              </a:ext>
            </a:extLst>
          </p:cNvPr>
          <p:cNvSpPr txBox="1"/>
          <p:nvPr/>
        </p:nvSpPr>
        <p:spPr>
          <a:xfrm>
            <a:off x="80009" y="3756887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Paired with the following </a:t>
            </a:r>
            <a:r>
              <a:rPr lang="it-IT" b="1" dirty="0"/>
              <a:t>numerical scheme</a:t>
            </a:r>
            <a:r>
              <a:rPr lang="it-IT" dirty="0"/>
              <a:t>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1720" y="4263357"/>
                <a:ext cx="5166360" cy="147732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Brace 9">
            <a:extLst>
              <a:ext uri="{FF2B5EF4-FFF2-40B4-BE49-F238E27FC236}">
                <a16:creationId xmlns:a16="http://schemas.microsoft.com/office/drawing/2014/main" id="{DA278599-5D3A-BE57-616C-C7BF6C336FE9}"/>
              </a:ext>
            </a:extLst>
          </p:cNvPr>
          <p:cNvSpPr/>
          <p:nvPr/>
        </p:nvSpPr>
        <p:spPr>
          <a:xfrm rot="5400000">
            <a:off x="5273414" y="4137424"/>
            <a:ext cx="250711" cy="2705100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647FE3-75A0-F081-5A18-2C6BA1F0C429}"/>
              </a:ext>
            </a:extLst>
          </p:cNvPr>
          <p:cNvSpPr txBox="1"/>
          <p:nvPr/>
        </p:nvSpPr>
        <p:spPr>
          <a:xfrm>
            <a:off x="4343861" y="5556019"/>
            <a:ext cx="4518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Implemented as a single gradient descent step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737B8FE-EE15-1890-F617-90A5269F57B0}"/>
              </a:ext>
            </a:extLst>
          </p:cNvPr>
          <p:cNvSpPr/>
          <p:nvPr/>
        </p:nvSpPr>
        <p:spPr>
          <a:xfrm rot="10800000">
            <a:off x="1938912" y="1874497"/>
            <a:ext cx="250711" cy="1745251"/>
          </a:xfrm>
          <a:prstGeom prst="rightBrace">
            <a:avLst>
              <a:gd name="adj1" fmla="val 31060"/>
              <a:gd name="adj2" fmla="val 50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/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𝑜𝑝𝑡𝑃𝑟𝑜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7C2407-DA4A-704D-EF6F-B33E8562C5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56" y="2509107"/>
                <a:ext cx="1202055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3765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A greedy numerical scheme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33FC09-65FE-CD2D-C548-FD83AC1B3A10}"/>
              </a:ext>
            </a:extLst>
          </p:cNvPr>
          <p:cNvSpPr txBox="1"/>
          <p:nvPr/>
        </p:nvSpPr>
        <p:spPr>
          <a:xfrm>
            <a:off x="167639" y="1368028"/>
            <a:ext cx="8983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Ok... </a:t>
            </a:r>
            <a:r>
              <a:rPr lang="it-IT"/>
              <a:t>But </a:t>
            </a:r>
            <a:r>
              <a:rPr lang="it-IT" b="1"/>
              <a:t>why should it work? </a:t>
            </a:r>
            <a:r>
              <a:rPr lang="it-IT" b="1" dirty="0"/>
              <a:t>What is the Heuristics?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/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𝑟𝑎𝑛𝑑𝑜𝑚𝐼𝑛𝑖𝑡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()</m:t>
                    </m:r>
                  </m:oMath>
                </a14:m>
                <a:r>
                  <a:rPr lang="it-IT" b="1" i="0" dirty="0">
                    <a:latin typeface="Cambria Math" panose="02040503050406030204" pitchFamily="18" charset="0"/>
                  </a:rPr>
                  <a:t> </a:t>
                </a:r>
                <a:br>
                  <a:rPr lang="it-IT" b="1" i="0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until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convergence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over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0" i="0" smtClean="0">
                        <a:latin typeface="Cambria Math" panose="02040503050406030204" pitchFamily="18" charset="0"/>
                      </a:rPr>
                      <m:t>k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∈[0, ∞]</m:t>
                    </m:r>
                  </m:oMath>
                </a14:m>
                <a:r>
                  <a:rPr lang="it-IT" dirty="0"/>
                  <a:t> 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it-IT" dirty="0"/>
                  <a:t> </a:t>
                </a:r>
                <a:br>
                  <a:rPr lang="it-IT" dirty="0"/>
                </a:br>
                <a:r>
                  <a:rPr lang="it-IT" dirty="0"/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V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k</m:t>
                        </m:r>
                        <m:r>
                          <a:rPr lang="it-IT" b="0" i="0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solve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𝑜𝑝𝑡𝑃𝑟𝑜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𝜖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it-IT" dirty="0"/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it-IT" b="1" i="0" smtClean="0">
                        <a:latin typeface="Cambria Math" panose="02040503050406030204" pitchFamily="18" charset="0"/>
                      </a:rPr>
                      <m:t>return</m:t>
                    </m:r>
                    <m:r>
                      <a:rPr lang="it-IT" b="1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it-IT" dirty="0"/>
                  <a:t> 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0B9F8E-AACD-9C3C-EED1-67FCB5CF40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940" y="1892974"/>
                <a:ext cx="5166360" cy="14773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/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b="1" dirty="0"/>
                  <a:t>Greedy Heuristics : </a:t>
                </a:r>
                <a:r>
                  <a:rPr lang="it-IT" dirty="0"/>
                  <a:t>Information packets , if the «uncertainity» region in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it-IT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</m:e>
                        </m:d>
                      </m:e>
                    </m:func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is larger, can move in it for longer time before moving to «high certainity» regions where the gradient is lower and they risk to get stuck. Parameter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1" dirty="0"/>
                  <a:t> </a:t>
                </a:r>
                <a:r>
                  <a:rPr lang="it-IT" dirty="0"/>
                  <a:t>models, in some sense, the «self-esteem» of the classifier, so when it is low only information packets that are very likely to be in «flatten» regions are moved there</a:t>
                </a:r>
                <a:endParaRPr lang="it-IT" b="1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8AB249-FEBB-5EDF-48CB-2A7D99291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477" y="3477935"/>
                <a:ext cx="4745619" cy="2585323"/>
              </a:xfrm>
              <a:prstGeom prst="rect">
                <a:avLst/>
              </a:prstGeom>
              <a:blipFill>
                <a:blip r:embed="rId4"/>
                <a:stretch>
                  <a:fillRect l="-1027" t="-1415" r="-770" b="-28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5FC624DE-5493-3898-133B-02384E0BE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2" y="3487699"/>
            <a:ext cx="3493772" cy="2540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6D1DE69E-3D66-CD22-7259-13D2ECF2B169}"/>
              </a:ext>
            </a:extLst>
          </p:cNvPr>
          <p:cNvGrpSpPr/>
          <p:nvPr/>
        </p:nvGrpSpPr>
        <p:grpSpPr>
          <a:xfrm>
            <a:off x="6046160" y="4607296"/>
            <a:ext cx="1904421" cy="119828"/>
            <a:chOff x="5911619" y="5064761"/>
            <a:chExt cx="939800" cy="111760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B2C0B4D5-9CF0-5C5C-3DA7-014ED8F9B22F}"/>
                </a:ext>
              </a:extLst>
            </p:cNvPr>
            <p:cNvCxnSpPr>
              <a:cxnSpLocks/>
            </p:cNvCxnSpPr>
            <p:nvPr/>
          </p:nvCxnSpPr>
          <p:spPr>
            <a:xfrm>
              <a:off x="5911619" y="5120641"/>
              <a:ext cx="939800" cy="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D2FFEFD-3C0D-EC57-2EA2-579AD61A03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914159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E3CCD9A-E480-AFE1-38F1-DDB6BA0170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50380" y="5064761"/>
              <a:ext cx="1039" cy="111760"/>
            </a:xfrm>
            <a:prstGeom prst="line">
              <a:avLst/>
            </a:prstGeom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EC7D929-C674-18D5-4D0B-0F5DF4AEAA34}"/>
              </a:ext>
            </a:extLst>
          </p:cNvPr>
          <p:cNvGrpSpPr/>
          <p:nvPr/>
        </p:nvGrpSpPr>
        <p:grpSpPr>
          <a:xfrm>
            <a:off x="6459813" y="4549813"/>
            <a:ext cx="939800" cy="111760"/>
            <a:chOff x="6521219" y="5486499"/>
            <a:chExt cx="939800" cy="111760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BA62F66-CFFB-8465-D703-F839481054C8}"/>
                </a:ext>
              </a:extLst>
            </p:cNvPr>
            <p:cNvCxnSpPr>
              <a:cxnSpLocks/>
            </p:cNvCxnSpPr>
            <p:nvPr/>
          </p:nvCxnSpPr>
          <p:spPr>
            <a:xfrm>
              <a:off x="6521219" y="5542379"/>
              <a:ext cx="939800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159F87A-6D73-F930-6301-1E11A4CC2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23759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53E500A-F5B8-603A-BBCD-846967FE39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459980" y="5486499"/>
              <a:ext cx="1039" cy="11176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215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240092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Some metrics...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09B802D-26D9-1EF9-6AAF-CD19757BE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0253" y="1503223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51960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0" y="17211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836" y="1663827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641534" y="4149725"/>
            <a:ext cx="7772400" cy="96837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131" name="Sottotitolo 2"/>
          <p:cNvSpPr txBox="1">
            <a:spLocks/>
          </p:cNvSpPr>
          <p:nvPr/>
        </p:nvSpPr>
        <p:spPr>
          <a:xfrm>
            <a:off x="641534" y="5118100"/>
            <a:ext cx="7772400" cy="133350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</a:rPr>
              <a:t>Fare clic per modificare lo stile del sottotitolo dello schema</a:t>
            </a:r>
          </a:p>
        </p:txBody>
      </p:sp>
      <p:sp>
        <p:nvSpPr>
          <p:cNvPr id="2" name="CasellaDiTesto 1"/>
          <p:cNvSpPr txBox="1"/>
          <p:nvPr/>
        </p:nvSpPr>
        <p:spPr>
          <a:xfrm>
            <a:off x="4908066" y="2047875"/>
            <a:ext cx="2885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Inserimento secondo logo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8" descr="Blue Virus With Tentacles transparent PNG - StickPNG">
            <a:extLst>
              <a:ext uri="{FF2B5EF4-FFF2-40B4-BE49-F238E27FC236}">
                <a16:creationId xmlns:a16="http://schemas.microsoft.com/office/drawing/2014/main" id="{C3CC77B6-1457-4A8D-4059-EAB5CC23D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82" y="2426553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6A7F529-2F2D-D02E-161C-03C66B8EE8A7}"/>
              </a:ext>
            </a:extLst>
          </p:cNvPr>
          <p:cNvSpPr/>
          <p:nvPr/>
        </p:nvSpPr>
        <p:spPr>
          <a:xfrm>
            <a:off x="2745059" y="2969805"/>
            <a:ext cx="3890865" cy="170419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it-IT" b="1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3600" dirty="0"/>
              <a:t>Drug discovery as a quantitative problem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869731-8391-6BD4-A41C-BF476BBCB69C}"/>
              </a:ext>
            </a:extLst>
          </p:cNvPr>
          <p:cNvSpPr txBox="1"/>
          <p:nvPr/>
        </p:nvSpPr>
        <p:spPr>
          <a:xfrm>
            <a:off x="260598" y="1424115"/>
            <a:ext cx="84908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(Computer aided) Drug discover can be seen as the process of using computation in order to discover </a:t>
            </a:r>
            <a:r>
              <a:rPr lang="it-IT" b="1" dirty="0"/>
              <a:t>previously unknown interaction </a:t>
            </a:r>
            <a:r>
              <a:rPr lang="it-IT" dirty="0"/>
              <a:t>between a certain set of </a:t>
            </a:r>
            <a:r>
              <a:rPr lang="it-IT" b="1" dirty="0"/>
              <a:t>diseases </a:t>
            </a:r>
            <a:r>
              <a:rPr lang="it-IT" dirty="0"/>
              <a:t>and a certain set of </a:t>
            </a:r>
            <a:r>
              <a:rPr lang="it-IT" b="1" dirty="0"/>
              <a:t>chemicals.</a:t>
            </a:r>
            <a:endParaRPr lang="it-IT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284822E-598E-10F3-2197-A65265A85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" y="3007758"/>
            <a:ext cx="3379540" cy="13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lue Virus With Tentacles transparent PNG - StickPNG">
            <a:extLst>
              <a:ext uri="{FF2B5EF4-FFF2-40B4-BE49-F238E27FC236}">
                <a16:creationId xmlns:a16="http://schemas.microsoft.com/office/drawing/2014/main" id="{A3DFA04D-AB2D-BBB1-DF6F-C07A4F0A6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669" y="3005261"/>
            <a:ext cx="2014626" cy="2014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Blue Virus With Tentacles transparent PNG - StickPNG">
            <a:extLst>
              <a:ext uri="{FF2B5EF4-FFF2-40B4-BE49-F238E27FC236}">
                <a16:creationId xmlns:a16="http://schemas.microsoft.com/office/drawing/2014/main" id="{F0B235D9-057F-EF73-A13D-1D9BF001D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6538" y="3762774"/>
            <a:ext cx="1257113" cy="1257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ge 46 | Map Placeholder Images - Free Download on Freepik">
            <a:extLst>
              <a:ext uri="{FF2B5EF4-FFF2-40B4-BE49-F238E27FC236}">
                <a16:creationId xmlns:a16="http://schemas.microsoft.com/office/drawing/2014/main" id="{6D9118E2-892E-D4C0-46AA-663BF21A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186471" y="2794514"/>
            <a:ext cx="698241" cy="698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26722-FACA-29FB-24BD-0DA96B319C93}"/>
              </a:ext>
            </a:extLst>
          </p:cNvPr>
          <p:cNvSpPr txBox="1"/>
          <p:nvPr/>
        </p:nvSpPr>
        <p:spPr>
          <a:xfrm>
            <a:off x="4030757" y="2537984"/>
            <a:ext cx="1455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100" dirty="0"/>
              <a:t>(we are here)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C138D-81AF-BC5B-C5AE-8C45E442D95D}"/>
              </a:ext>
            </a:extLst>
          </p:cNvPr>
          <p:cNvSpPr txBox="1"/>
          <p:nvPr/>
        </p:nvSpPr>
        <p:spPr>
          <a:xfrm>
            <a:off x="167640" y="5208122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i="1" dirty="0"/>
              <a:t>What is causing interaction </a:t>
            </a:r>
            <a:r>
              <a:rPr lang="it-IT" i="1" dirty="0"/>
              <a:t>between some diseases and some chemicals?</a:t>
            </a:r>
            <a:br>
              <a:rPr lang="it-IT" i="1" dirty="0"/>
            </a:br>
            <a:r>
              <a:rPr lang="it-IT" b="1" i="1" dirty="0"/>
              <a:t>How can we effectively exploit </a:t>
            </a:r>
            <a:r>
              <a:rPr lang="it-IT" i="1" dirty="0"/>
              <a:t>the information hidden in this interaction?</a:t>
            </a: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DB4F7A-E06B-6984-16A1-7B35FC5C05C6}"/>
              </a:ext>
            </a:extLst>
          </p:cNvPr>
          <p:cNvSpPr txBox="1"/>
          <p:nvPr/>
        </p:nvSpPr>
        <p:spPr>
          <a:xfrm>
            <a:off x="3844058" y="2156159"/>
            <a:ext cx="529994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We focus on the bipartite network </a:t>
            </a:r>
            <a:r>
              <a:rPr lang="it-IT" b="1" dirty="0"/>
              <a:t>Disease-drug association network</a:t>
            </a:r>
            <a:r>
              <a:rPr lang="it-IT" dirty="0"/>
              <a:t>, hosted by </a:t>
            </a:r>
            <a:r>
              <a:rPr lang="it-IT" b="1" dirty="0"/>
              <a:t>SNAP </a:t>
            </a:r>
          </a:p>
          <a:p>
            <a:endParaRPr lang="it-IT" b="1" dirty="0"/>
          </a:p>
          <a:p>
            <a:r>
              <a:rPr lang="it-IT" dirty="0"/>
              <a:t>The dataset offers </a:t>
            </a:r>
            <a:r>
              <a:rPr lang="it-IT" b="1" dirty="0"/>
              <a:t>a representation of the interaction </a:t>
            </a:r>
            <a:r>
              <a:rPr lang="it-IT" dirty="0"/>
              <a:t>between diseases and chemicals, </a:t>
            </a:r>
            <a:r>
              <a:rPr lang="it-IT" b="1" dirty="0"/>
              <a:t>without providing any further information a part from the ids (and types) of the nodes</a:t>
            </a:r>
          </a:p>
          <a:p>
            <a:endParaRPr lang="it-IT" dirty="0"/>
          </a:p>
          <a:p>
            <a:r>
              <a:rPr lang="it-IT" b="1" dirty="0">
                <a:solidFill>
                  <a:srgbClr val="FF0000"/>
                </a:solidFill>
              </a:rPr>
              <a:t>We have to rely only on topology in order to extract knowledge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308221" y="1963793"/>
            <a:ext cx="3293395" cy="32470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66377" y="5250032"/>
            <a:ext cx="33776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Reduced visualization of the network</a:t>
            </a:r>
          </a:p>
        </p:txBody>
      </p:sp>
    </p:spTree>
    <p:extLst>
      <p:ext uri="{BB962C8B-B14F-4D97-AF65-F5344CB8AC3E}">
        <p14:creationId xmlns:p14="http://schemas.microsoft.com/office/powerpoint/2010/main" val="480772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3600" dirty="0"/>
              <a:t>Our Dataset (some statistics...)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B087D8B-C36B-F02B-9BFE-30A225942965}"/>
              </a:ext>
            </a:extLst>
          </p:cNvPr>
          <p:cNvSpPr/>
          <p:nvPr/>
        </p:nvSpPr>
        <p:spPr>
          <a:xfrm>
            <a:off x="662473" y="1717314"/>
            <a:ext cx="7604449" cy="291763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D0A9B3-4B70-CE74-98D2-8947DD1962BE}"/>
              </a:ext>
            </a:extLst>
          </p:cNvPr>
          <p:cNvSpPr txBox="1"/>
          <p:nvPr/>
        </p:nvSpPr>
        <p:spPr>
          <a:xfrm>
            <a:off x="4093850" y="4688171"/>
            <a:ext cx="9703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Statistics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897302-51F3-2E17-4D42-664939A4CBFF}"/>
              </a:ext>
            </a:extLst>
          </p:cNvPr>
          <p:cNvSpPr txBox="1"/>
          <p:nvPr/>
        </p:nvSpPr>
        <p:spPr>
          <a:xfrm>
            <a:off x="288521" y="1320770"/>
            <a:ext cx="8490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/>
              <a:t>Low density and lack of metadata make this problem </a:t>
            </a:r>
            <a:r>
              <a:rPr lang="it-IT" b="1" i="1" dirty="0"/>
              <a:t>inherently hard.</a:t>
            </a:r>
            <a:br>
              <a:rPr lang="it-IT" b="1" i="1" dirty="0"/>
            </a:br>
            <a:endParaRPr lang="it-IT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1F9B0C-3E5F-C31C-D0C8-CCAF9F277F85}"/>
              </a:ext>
            </a:extLst>
          </p:cNvPr>
          <p:cNvSpPr txBox="1"/>
          <p:nvPr/>
        </p:nvSpPr>
        <p:spPr>
          <a:xfrm>
            <a:off x="335174" y="5115117"/>
            <a:ext cx="8701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b="1" i="1" dirty="0"/>
              <a:t>The much higher probability for a link to not exists makes statistically challenging to infer the existence of a link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7083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6AF8C-E5B7-2250-0FF4-1DB0C1E6CDEC}"/>
              </a:ext>
            </a:extLst>
          </p:cNvPr>
          <p:cNvSpPr txBox="1"/>
          <p:nvPr/>
        </p:nvSpPr>
        <p:spPr>
          <a:xfrm>
            <a:off x="167640" y="1362269"/>
            <a:ext cx="87019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A first approach </a:t>
            </a:r>
            <a:r>
              <a:rPr lang="it-IT" dirty="0"/>
              <a:t>was based on inducing a metric of similarity between </a:t>
            </a:r>
            <a:r>
              <a:rPr lang="it-IT" b="1" dirty="0"/>
              <a:t>diseases </a:t>
            </a:r>
            <a:r>
              <a:rPr lang="it-IT" dirty="0"/>
              <a:t>and then using it to perform </a:t>
            </a:r>
            <a:r>
              <a:rPr lang="it-IT" b="1" dirty="0"/>
              <a:t>collaborative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/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𝑎𝑏</m:t>
                          </m:r>
                        </m:sub>
                      </m:sSub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it-IT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it-IT" sz="3200" b="0" i="1" smtClean="0">
                              <a:latin typeface="Cambria Math" panose="02040503050406030204" pitchFamily="18" charset="0"/>
                            </a:rPr>
                            <m:t>∩</m:t>
                          </m:r>
                          <m:sSub>
                            <m:sSubPr>
                              <m:ctrlP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it-IT" sz="32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   ∀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it-IT" sz="3200" b="0" i="1" smtClean="0">
                          <a:latin typeface="Cambria Math" panose="02040503050406030204" pitchFamily="18" charset="0"/>
                        </a:rPr>
                        <m:t>𝐷𝑖𝑠𝑒𝑎𝑠𝑒𝑠</m:t>
                      </m:r>
                    </m:oMath>
                  </m:oMathPara>
                </a14:m>
                <a:endParaRPr lang="it-IT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408009B-6856-8539-1DCD-D66A272BB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357875"/>
                <a:ext cx="9144000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/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it-IT" b="0" i="1" smtClean="0">
                        <a:latin typeface="Cambria Math" panose="02040503050406030204" pitchFamily="18" charset="0"/>
                      </a:rPr>
                      <m:t>⊂</m:t>
                    </m:r>
                    <m:r>
                      <a:rPr lang="it-IT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</m:oMath>
                </a14:m>
                <a:r>
                  <a:rPr lang="it-IT" dirty="0"/>
                  <a:t> the set of chemicals that interact with the disease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A367D10-54E8-1B33-B847-69B7CFCFE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601" y="3010539"/>
                <a:ext cx="4441371" cy="646331"/>
              </a:xfrm>
              <a:prstGeom prst="rect">
                <a:avLst/>
              </a:prstGeom>
              <a:blipFill>
                <a:blip r:embed="rId4"/>
                <a:stretch>
                  <a:fillRect l="-1097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14830A5-D0A4-C4EC-1782-F975E059C907}"/>
              </a:ext>
            </a:extLst>
          </p:cNvPr>
          <p:cNvSpPr txBox="1"/>
          <p:nvPr/>
        </p:nvSpPr>
        <p:spPr>
          <a:xfrm>
            <a:off x="167640" y="4007268"/>
            <a:ext cx="87019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Heuristically, </a:t>
            </a:r>
            <a:r>
              <a:rPr lang="it-IT" dirty="0"/>
              <a:t>we model the similarity among diseases as the tendency to interact with the same chemicals. The </a:t>
            </a:r>
            <a:r>
              <a:rPr lang="it-IT" b="1" dirty="0"/>
              <a:t>spectrum </a:t>
            </a:r>
            <a:r>
              <a:rPr lang="it-IT" dirty="0"/>
              <a:t>of information that describes each diseases is then implicitely defined solely based on their interactions</a:t>
            </a:r>
            <a:endParaRPr lang="it-IT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BB609A-1743-BB72-BE8E-0102A34309F3}"/>
              </a:ext>
            </a:extLst>
          </p:cNvPr>
          <p:cNvSpPr txBox="1"/>
          <p:nvPr/>
        </p:nvSpPr>
        <p:spPr>
          <a:xfrm>
            <a:off x="167640" y="5325761"/>
            <a:ext cx="9065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Do diseases really «choose» chemicals, in the same way human beings choose products? </a:t>
            </a:r>
          </a:p>
          <a:p>
            <a:r>
              <a:rPr lang="it-IT" b="1" dirty="0">
                <a:solidFill>
                  <a:srgbClr val="FF0000"/>
                </a:solidFill>
              </a:rPr>
              <a:t>Are we neglecting some piece of information?</a:t>
            </a:r>
          </a:p>
        </p:txBody>
      </p:sp>
    </p:spTree>
    <p:extLst>
      <p:ext uri="{BB962C8B-B14F-4D97-AF65-F5344CB8AC3E}">
        <p14:creationId xmlns:p14="http://schemas.microsoft.com/office/powerpoint/2010/main" val="3922177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7197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agnostic approach on topological similarity between Diseases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B14F94-571D-EFDD-4B8B-8720A2163700}"/>
              </a:ext>
            </a:extLst>
          </p:cNvPr>
          <p:cNvSpPr txBox="1"/>
          <p:nvPr/>
        </p:nvSpPr>
        <p:spPr>
          <a:xfrm>
            <a:off x="167640" y="1362269"/>
            <a:ext cx="8911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Applying </a:t>
            </a:r>
            <a:r>
              <a:rPr lang="it-IT" b="1" dirty="0"/>
              <a:t>collaborative filtering </a:t>
            </a:r>
            <a:r>
              <a:rPr lang="it-IT" dirty="0"/>
              <a:t>we obtain an expression for the </a:t>
            </a:r>
            <a:r>
              <a:rPr lang="it-IT" b="1" dirty="0"/>
              <a:t>Predicted Biadjacency Matrix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/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acc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𝐵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𝑘𝑙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CCAF22-5E24-A083-F288-70372C9ACB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2" y="1731877"/>
                <a:ext cx="9144000" cy="68948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52946E-B583-2CD0-C591-0DA79B95EC07}"/>
              </a:ext>
            </a:extLst>
          </p:cNvPr>
          <p:cNvSpPr txBox="1"/>
          <p:nvPr/>
        </p:nvSpPr>
        <p:spPr>
          <a:xfrm>
            <a:off x="85521" y="2416215"/>
            <a:ext cx="9065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solidFill>
                  <a:srgbClr val="FF0000"/>
                </a:solidFill>
              </a:rPr>
              <a:t>Unfortunately, </a:t>
            </a:r>
            <a:r>
              <a:rPr lang="it-IT" sz="1600" b="1" dirty="0">
                <a:solidFill>
                  <a:srgbClr val="FF0000"/>
                </a:solidFill>
              </a:rPr>
              <a:t>this is shown insufficient in capturing the dynamics of the phenomena that generate the network</a:t>
            </a: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BBFD239F-3B4B-F521-D523-6D76B5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785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5584573C-FC0E-253E-C521-76B6C2E0F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602" y="3267276"/>
            <a:ext cx="2836817" cy="2783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3388FBF-58F5-F0E7-DC2E-8188D4D8C673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56126" y="4527801"/>
            <a:ext cx="527180" cy="475862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019E4B9-6949-3038-6598-E0ED788A82E0}"/>
              </a:ext>
            </a:extLst>
          </p:cNvPr>
          <p:cNvSpPr txBox="1"/>
          <p:nvPr/>
        </p:nvSpPr>
        <p:spPr>
          <a:xfrm>
            <a:off x="71273" y="3853504"/>
            <a:ext cx="208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/>
              <a:t>Captures part</a:t>
            </a:r>
          </a:p>
          <a:p>
            <a:r>
              <a:rPr lang="it-IT" sz="1200" dirty="0"/>
              <a:t>Of the information</a:t>
            </a:r>
          </a:p>
          <a:p>
            <a:r>
              <a:rPr lang="it-IT" sz="1200" dirty="0"/>
              <a:t>But in a «underfitted» way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C3DD4-FFD6-F50F-40CE-7C2C89FB17E0}"/>
              </a:ext>
            </a:extLst>
          </p:cNvPr>
          <p:cNvSpPr txBox="1"/>
          <p:nvPr/>
        </p:nvSpPr>
        <p:spPr>
          <a:xfrm>
            <a:off x="1968759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Predicted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7821E2A-9C5B-5DEF-4E1A-DA8BA1C84861}"/>
              </a:ext>
            </a:extLst>
          </p:cNvPr>
          <p:cNvSpPr txBox="1"/>
          <p:nvPr/>
        </p:nvSpPr>
        <p:spPr>
          <a:xfrm>
            <a:off x="4805576" y="3023117"/>
            <a:ext cx="2481943" cy="3777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Ground truth</a:t>
            </a:r>
          </a:p>
        </p:txBody>
      </p:sp>
    </p:spTree>
    <p:extLst>
      <p:ext uri="{BB962C8B-B14F-4D97-AF65-F5344CB8AC3E}">
        <p14:creationId xmlns:p14="http://schemas.microsoft.com/office/powerpoint/2010/main" val="3107117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7744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Some metrics on why topological based similarity is NOT enough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7AF0B24-4CC7-96B1-F47B-F0B9546A3B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3" y="1438758"/>
            <a:ext cx="4905375" cy="439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BCB2E874-6AB5-85E3-8BB3-5BD729D20A50}"/>
              </a:ext>
            </a:extLst>
          </p:cNvPr>
          <p:cNvCxnSpPr/>
          <p:nvPr/>
        </p:nvCxnSpPr>
        <p:spPr>
          <a:xfrm>
            <a:off x="1418253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Curved 12">
            <a:extLst>
              <a:ext uri="{FF2B5EF4-FFF2-40B4-BE49-F238E27FC236}">
                <a16:creationId xmlns:a16="http://schemas.microsoft.com/office/drawing/2014/main" id="{C881407D-FDF6-A6B1-706B-C324DCF6E008}"/>
              </a:ext>
            </a:extLst>
          </p:cNvPr>
          <p:cNvCxnSpPr>
            <a:cxnSpLocks/>
          </p:cNvCxnSpPr>
          <p:nvPr/>
        </p:nvCxnSpPr>
        <p:spPr>
          <a:xfrm flipH="1">
            <a:off x="5937380" y="2099388"/>
            <a:ext cx="1334278" cy="755779"/>
          </a:xfrm>
          <a:prstGeom prst="curved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/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E639CCF-E598-3ED2-E608-FA511FC243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5" y="1631062"/>
                <a:ext cx="2668555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/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ℙ</m:t>
                      </m:r>
                      <m:d>
                        <m:dPr>
                          <m:begChr m:val="["/>
                          <m:endChr m:val="|"/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𝑝𝑟𝑒𝑑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𝑡𝑟𝑢𝑡h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=1]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CC21624-B5CC-0AAB-D8B6-09B3AD1CC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772" y="1697485"/>
                <a:ext cx="2668555" cy="369332"/>
              </a:xfrm>
              <a:prstGeom prst="rect">
                <a:avLst/>
              </a:prstGeom>
              <a:blipFill>
                <a:blip r:embed="rId5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10D0C383-1E7B-D26A-4346-F92F57FFE3A0}"/>
              </a:ext>
            </a:extLst>
          </p:cNvPr>
          <p:cNvSpPr txBox="1"/>
          <p:nvPr/>
        </p:nvSpPr>
        <p:spPr>
          <a:xfrm>
            <a:off x="203713" y="5719178"/>
            <a:ext cx="8658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If we restrict to positives, we are not doing better than a random classifier...</a:t>
            </a:r>
          </a:p>
        </p:txBody>
      </p:sp>
    </p:spTree>
    <p:extLst>
      <p:ext uri="{BB962C8B-B14F-4D97-AF65-F5344CB8AC3E}">
        <p14:creationId xmlns:p14="http://schemas.microsoft.com/office/powerpoint/2010/main" val="1720241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val 25">
            <a:extLst>
              <a:ext uri="{FF2B5EF4-FFF2-40B4-BE49-F238E27FC236}">
                <a16:creationId xmlns:a16="http://schemas.microsoft.com/office/drawing/2014/main" id="{22E49FFB-65B8-858B-71BA-5D2EDDF6BBED}"/>
              </a:ext>
            </a:extLst>
          </p:cNvPr>
          <p:cNvSpPr/>
          <p:nvPr/>
        </p:nvSpPr>
        <p:spPr>
          <a:xfrm>
            <a:off x="2733713" y="301302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74946"/>
            <a:ext cx="8581043" cy="840400"/>
          </a:xfrm>
        </p:spPr>
        <p:txBody>
          <a:bodyPr>
            <a:normAutofit/>
          </a:bodyPr>
          <a:lstStyle/>
          <a:p>
            <a:r>
              <a:rPr lang="it-IT" sz="3600" dirty="0"/>
              <a:t>The need a more robust model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DB5EE-CEBD-4820-2E14-EC0284C036CC}"/>
              </a:ext>
            </a:extLst>
          </p:cNvPr>
          <p:cNvSpPr txBox="1"/>
          <p:nvPr/>
        </p:nvSpPr>
        <p:spPr>
          <a:xfrm>
            <a:off x="167640" y="1361440"/>
            <a:ext cx="8883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Commuting a </a:t>
            </a:r>
            <a:r>
              <a:rPr lang="it-IT" b="1" dirty="0"/>
              <a:t>method thought for being used on human people was not able to deal with this kind of problem</a:t>
            </a:r>
            <a:r>
              <a:rPr lang="it-IT" dirty="0"/>
              <a:t>. We need to build a model which is more «tight» with respect to our problem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5CDBF-30A1-56D5-CF21-61172A9564F6}"/>
              </a:ext>
            </a:extLst>
          </p:cNvPr>
          <p:cNvSpPr txBox="1"/>
          <p:nvPr/>
        </p:nvSpPr>
        <p:spPr>
          <a:xfrm>
            <a:off x="4982469" y="301670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We need to rethink our model in order to </a:t>
            </a:r>
            <a:r>
              <a:rPr lang="it-IT" b="1" dirty="0"/>
              <a:t>bring it closer to the reality </a:t>
            </a:r>
            <a:r>
              <a:rPr lang="it-IT" dirty="0"/>
              <a:t>we are trying to represent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B2C81FE-6A6A-62CC-2367-4AC89E98F583}"/>
              </a:ext>
            </a:extLst>
          </p:cNvPr>
          <p:cNvSpPr/>
          <p:nvPr/>
        </p:nvSpPr>
        <p:spPr>
          <a:xfrm>
            <a:off x="494523" y="2687216"/>
            <a:ext cx="1875454" cy="186592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1130EAF-C711-FA8A-BC5C-C2D2DD5507B6}"/>
              </a:ext>
            </a:extLst>
          </p:cNvPr>
          <p:cNvSpPr/>
          <p:nvPr/>
        </p:nvSpPr>
        <p:spPr>
          <a:xfrm>
            <a:off x="3470988" y="4103016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32E45-1CEC-28C1-AECA-11672F78D3F5}"/>
              </a:ext>
            </a:extLst>
          </p:cNvPr>
          <p:cNvSpPr/>
          <p:nvPr/>
        </p:nvSpPr>
        <p:spPr>
          <a:xfrm>
            <a:off x="659364" y="3358954"/>
            <a:ext cx="892628" cy="888091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C9983C-C48C-A865-8108-737A4D33D501}"/>
              </a:ext>
            </a:extLst>
          </p:cNvPr>
          <p:cNvSpPr txBox="1"/>
          <p:nvPr/>
        </p:nvSpPr>
        <p:spPr>
          <a:xfrm>
            <a:off x="800021" y="2432183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Reality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7A09DD-A7F0-2CED-619E-B8BF70166B98}"/>
              </a:ext>
            </a:extLst>
          </p:cNvPr>
          <p:cNvSpPr txBox="1"/>
          <p:nvPr/>
        </p:nvSpPr>
        <p:spPr>
          <a:xfrm>
            <a:off x="648432" y="3083335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Part of reality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FE4C5E1-D581-D8A8-D7A7-87D6BAD2F05D}"/>
              </a:ext>
            </a:extLst>
          </p:cNvPr>
          <p:cNvSpPr/>
          <p:nvPr/>
        </p:nvSpPr>
        <p:spPr>
          <a:xfrm>
            <a:off x="4023827" y="3422193"/>
            <a:ext cx="67876" cy="67531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B9D6951-A35A-D45E-2C59-91BB72CF9DBF}"/>
              </a:ext>
            </a:extLst>
          </p:cNvPr>
          <p:cNvSpPr txBox="1"/>
          <p:nvPr/>
        </p:nvSpPr>
        <p:spPr>
          <a:xfrm>
            <a:off x="3109426" y="2782769"/>
            <a:ext cx="214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i="1" dirty="0"/>
              <a:t>Models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4DC306-103B-2CF8-5571-D234FBE572D5}"/>
              </a:ext>
            </a:extLst>
          </p:cNvPr>
          <p:cNvCxnSpPr>
            <a:cxnSpLocks/>
            <a:stCxn id="18" idx="2"/>
            <a:endCxn id="19" idx="6"/>
          </p:cNvCxnSpPr>
          <p:nvPr/>
        </p:nvCxnSpPr>
        <p:spPr>
          <a:xfrm flipH="1" flipV="1">
            <a:off x="1551992" y="3803000"/>
            <a:ext cx="1918996" cy="333782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B1BB813-D56A-AB38-07BF-0E6C83E1C239}"/>
              </a:ext>
            </a:extLst>
          </p:cNvPr>
          <p:cNvCxnSpPr>
            <a:cxnSpLocks/>
            <a:stCxn id="22" idx="2"/>
          </p:cNvCxnSpPr>
          <p:nvPr/>
        </p:nvCxnSpPr>
        <p:spPr>
          <a:xfrm flipH="1" flipV="1">
            <a:off x="2209800" y="3129813"/>
            <a:ext cx="1814027" cy="326146"/>
          </a:xfrm>
          <a:prstGeom prst="straightConnector1">
            <a:avLst/>
          </a:prstGeom>
          <a:ln w="76200"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010C8D8-1F35-9750-F0DF-A8C8AA758510}"/>
              </a:ext>
            </a:extLst>
          </p:cNvPr>
          <p:cNvSpPr txBox="1"/>
          <p:nvPr/>
        </p:nvSpPr>
        <p:spPr>
          <a:xfrm>
            <a:off x="4363616" y="4922977"/>
            <a:ext cx="3583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/>
              <a:t>Moving therefore </a:t>
            </a:r>
            <a:r>
              <a:rPr lang="it-IT" b="1" dirty="0"/>
              <a:t>from an incomplete representation of reality </a:t>
            </a:r>
            <a:r>
              <a:rPr lang="it-IT" dirty="0"/>
              <a:t>to a </a:t>
            </a:r>
            <a:r>
              <a:rPr lang="it-IT" b="1" dirty="0"/>
              <a:t>richer one</a:t>
            </a:r>
            <a:endParaRPr lang="it-IT" dirty="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C1B47C06-D8EF-174C-3A04-A42D654C5F8A}"/>
              </a:ext>
            </a:extLst>
          </p:cNvPr>
          <p:cNvSpPr/>
          <p:nvPr/>
        </p:nvSpPr>
        <p:spPr>
          <a:xfrm rot="18274538" flipV="1">
            <a:off x="3515892" y="3696168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472835F-C588-6C2C-E188-7B39AADAE011}"/>
              </a:ext>
            </a:extLst>
          </p:cNvPr>
          <p:cNvSpPr txBox="1"/>
          <p:nvPr/>
        </p:nvSpPr>
        <p:spPr>
          <a:xfrm rot="18264091">
            <a:off x="3327505" y="3488743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complexity</a:t>
            </a: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D29FBBEE-667A-C87D-25C6-5B35385AAA76}"/>
              </a:ext>
            </a:extLst>
          </p:cNvPr>
          <p:cNvSpPr/>
          <p:nvPr/>
        </p:nvSpPr>
        <p:spPr>
          <a:xfrm rot="18274538" flipV="1">
            <a:off x="1274156" y="3293661"/>
            <a:ext cx="634207" cy="18596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CCED17F-4F09-ABBF-30C6-E65E25B0923E}"/>
              </a:ext>
            </a:extLst>
          </p:cNvPr>
          <p:cNvSpPr txBox="1"/>
          <p:nvPr/>
        </p:nvSpPr>
        <p:spPr>
          <a:xfrm rot="18264091">
            <a:off x="1111456" y="3072244"/>
            <a:ext cx="12319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28817934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2F3D21-DEBB-1F9C-974C-2D41C11FC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78" y="16572"/>
            <a:ext cx="8581043" cy="840400"/>
          </a:xfrm>
        </p:spPr>
        <p:txBody>
          <a:bodyPr>
            <a:normAutofit fontScale="90000"/>
          </a:bodyPr>
          <a:lstStyle/>
          <a:p>
            <a:r>
              <a:rPr lang="it-IT" sz="3600" dirty="0"/>
              <a:t>An abstract framework : Information packets hypothesis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0FCEC5B-80BC-DE91-4F5D-F19CD6269A5A}"/>
              </a:ext>
            </a:extLst>
          </p:cNvPr>
          <p:cNvSpPr/>
          <p:nvPr/>
        </p:nvSpPr>
        <p:spPr>
          <a:xfrm>
            <a:off x="167640" y="6316980"/>
            <a:ext cx="3154680" cy="40185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216D0A-ABCF-85D1-5AC9-4059B6EB442B}"/>
              </a:ext>
            </a:extLst>
          </p:cNvPr>
          <p:cNvSpPr txBox="1"/>
          <p:nvPr/>
        </p:nvSpPr>
        <p:spPr>
          <a:xfrm>
            <a:off x="281478" y="1451421"/>
            <a:ext cx="8801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rgbClr val="FF0000"/>
                </a:solidFill>
              </a:rPr>
              <a:t>Hypothesis: </a:t>
            </a:r>
            <a:r>
              <a:rPr lang="it-IT" dirty="0">
                <a:solidFill>
                  <a:srgbClr val="FF0000"/>
                </a:solidFill>
              </a:rPr>
              <a:t>every chemical contains a packet of information that «completely» characterizes it in the context of our problem 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/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𝐶h𝑒𝑚𝑖𝑐𝑎𝑙𝑠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r>
                  <a:rPr lang="it-IT" i="1" dirty="0"/>
                  <a:t>with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i="1" dirty="0"/>
                  <a:t> a «suitable» space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F58B22-4D75-CB07-7ADE-44153E8FCC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516" y="2299540"/>
                <a:ext cx="8611533" cy="830997"/>
              </a:xfrm>
              <a:prstGeom prst="rect">
                <a:avLst/>
              </a:prstGeom>
              <a:blipFill>
                <a:blip r:embed="rId3"/>
                <a:stretch>
                  <a:fillRect b="-656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AFDAE85-72D6-7206-A9B6-A2AEA4C67CA9}"/>
              </a:ext>
            </a:extLst>
          </p:cNvPr>
          <p:cNvSpPr txBox="1"/>
          <p:nvPr/>
        </p:nvSpPr>
        <p:spPr>
          <a:xfrm>
            <a:off x="281478" y="3302873"/>
            <a:ext cx="86115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</a:rPr>
              <a:t>Instead, </a:t>
            </a:r>
            <a:r>
              <a:rPr lang="it-IT" b="1" dirty="0">
                <a:solidFill>
                  <a:srgbClr val="FF0000"/>
                </a:solidFill>
              </a:rPr>
              <a:t>every disease is equipped with a «personal» function, that makes it able to «read» the information packet </a:t>
            </a:r>
            <a:r>
              <a:rPr lang="it-IT" dirty="0">
                <a:solidFill>
                  <a:srgbClr val="FF0000"/>
                </a:solidFill>
              </a:rPr>
              <a:t>and compute a measure of affinity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/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∀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𝐷𝑖𝑠𝑒𝑎𝑠𝑒𝑠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∃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sz="2800" b="0" i="1" dirty="0">
                    <a:latin typeface="Cambria Math" panose="02040503050406030204" pitchFamily="18" charset="0"/>
                  </a:rPr>
                  <a:t> </a:t>
                </a:r>
              </a:p>
              <a:p>
                <a:pPr algn="ctr"/>
                <a:r>
                  <a:rPr lang="it-IT" dirty="0"/>
                  <a:t>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ℱ</m:t>
                        </m:r>
                      </m:e>
                      <m:sub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it-IT" b="0" dirty="0"/>
                  <a:t> a «suitable» function space of maps from </a:t>
                </a:r>
                <a14:m>
                  <m:oMath xmlns:m="http://schemas.openxmlformats.org/officeDocument/2006/math">
                    <m:r>
                      <a:rPr lang="it-IT" b="0" i="1" smtClean="0">
                        <a:latin typeface="Cambria Math" panose="02040503050406030204" pitchFamily="18" charset="0"/>
                      </a:rPr>
                      <m:t>𝒲</m:t>
                    </m:r>
                  </m:oMath>
                </a14:m>
                <a:r>
                  <a:rPr lang="it-IT" b="0" dirty="0"/>
                  <a:t>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it-IT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−1,1</m:t>
                        </m:r>
                      </m:e>
                    </m:d>
                  </m:oMath>
                </a14:m>
                <a:endParaRPr lang="it-IT" b="0" dirty="0"/>
              </a:p>
              <a:p>
                <a:pPr algn="ctr"/>
                <a:r>
                  <a:rPr lang="it-IT" dirty="0"/>
                  <a:t>Such that</a:t>
                </a:r>
                <a:r>
                  <a:rPr lang="it-IT" b="0" dirty="0"/>
                  <a:t>  </a:t>
                </a:r>
              </a:p>
              <a:p>
                <a:pPr algn="ctr"/>
                <a:endParaRPr lang="it-IT" b="0" dirty="0"/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∝</m:t>
                    </m:r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["/>
                        <m:endChr m:val="]"/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∃ </m:t>
                        </m:r>
                        <m:d>
                          <m:dPr>
                            <m:ctrlP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it-IT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d>
                    <m:r>
                      <a:rPr lang="it-IT" sz="2800" b="0" i="1" smtClean="0">
                        <a:latin typeface="Cambria Math" panose="02040503050406030204" pitchFamily="18" charset="0"/>
                      </a:rPr>
                      <m:t> ∀ </m:t>
                    </m:r>
                    <m:sSub>
                      <m:sSubPr>
                        <m:ctrlPr>
                          <a:rPr lang="it-IT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it-IT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it-IT" sz="2800" b="0" dirty="0"/>
                  <a:t> </a:t>
                </a:r>
              </a:p>
              <a:p>
                <a:pPr algn="ctr"/>
                <a:br>
                  <a:rPr lang="it-IT" sz="2800" b="0" dirty="0"/>
                </a:br>
                <a:endParaRPr lang="it-IT" sz="2800" b="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F814E21-43E6-8402-EC44-D78125EF8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102" y="4121540"/>
                <a:ext cx="8976360" cy="27148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7589699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407</TotalTime>
  <Words>1247</Words>
  <Application>Microsoft Office PowerPoint</Application>
  <PresentationFormat>On-screen Show (4:3)</PresentationFormat>
  <Paragraphs>153</Paragraphs>
  <Slides>19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Wingdings</vt:lpstr>
      <vt:lpstr>POLI</vt:lpstr>
      <vt:lpstr>Titolo presentazione sottotitolo</vt:lpstr>
      <vt:lpstr>Drug discovery as a quantitative problem</vt:lpstr>
      <vt:lpstr>Our Dataset</vt:lpstr>
      <vt:lpstr>Our Dataset (some statistics...)</vt:lpstr>
      <vt:lpstr>An agnostic approach on topological similarity between Diseases</vt:lpstr>
      <vt:lpstr>An agnostic approach on topological similarity between Diseases</vt:lpstr>
      <vt:lpstr>Some metrics on why topological based similarity is NOT enough</vt:lpstr>
      <vt:lpstr>The need a more robust model</vt:lpstr>
      <vt:lpstr>An abstract framework : Information packets hypothesis</vt:lpstr>
      <vt:lpstr>An abstract framework : Information packets hypothesis</vt:lpstr>
      <vt:lpstr>Beyond abstraction: retrieving the structure of the spaces</vt:lpstr>
      <vt:lpstr>An almost numerical version of the framework</vt:lpstr>
      <vt:lpstr>The optimization problem</vt:lpstr>
      <vt:lpstr>The optimization problem</vt:lpstr>
      <vt:lpstr>A greedy numerical scheme</vt:lpstr>
      <vt:lpstr>A greedy numerical scheme</vt:lpstr>
      <vt:lpstr>Some metrics...</vt:lpstr>
      <vt:lpstr>PowerPoint Presentation</vt:lpstr>
      <vt:lpstr>Firma convenzione  Politecnico di Milano e Veneranda Fabbrica del Duomo di Milano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Mattia Brambilla</dc:creator>
  <cp:lastModifiedBy>Luca Muscarnera</cp:lastModifiedBy>
  <cp:revision>35</cp:revision>
  <dcterms:created xsi:type="dcterms:W3CDTF">2015-05-26T12:27:57Z</dcterms:created>
  <dcterms:modified xsi:type="dcterms:W3CDTF">2023-10-06T15:24:45Z</dcterms:modified>
</cp:coreProperties>
</file>